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Figtree SemiBol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FigtreeSemiBold-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gtree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gtreeSemiBold-boldItalic.fntdata"/><Relationship Id="rId30" Type="http://schemas.openxmlformats.org/officeDocument/2006/relationships/font" Target="fonts/FigtreeSemi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6e9eca74c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6e9eca74c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6e9eca74c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6e9eca74c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70fec2dc1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70fec2dc1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6e9eca74c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6e9eca74c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6e9eca74c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6e9eca74c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6e9eca74c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6e9eca74c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6e9eca74c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6e9eca74c_1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6e9eca74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16e9eca74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HOW THE DATA ANALYSIS HELP PREDICT WILDFIRE RISK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70fec2dc1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70fec2dc1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70fec2dc1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70fec2dc1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6e9eca7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6e9eca7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6e9eca7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6e9eca7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70fec2dc1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70fec2dc1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6e9eca7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6e9eca7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6e9eca74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6e9eca7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6e9eca7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6e9eca7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6e9eca74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6e9eca74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_NUMBER_1_1">
    <p:spTree>
      <p:nvGrpSpPr>
        <p:cNvPr id="124" name="Shape 124"/>
        <p:cNvGrpSpPr/>
        <p:nvPr/>
      </p:nvGrpSpPr>
      <p:grpSpPr>
        <a:xfrm>
          <a:off x="0" y="0"/>
          <a:ext cx="0" cy="0"/>
          <a:chOff x="0" y="0"/>
          <a:chExt cx="0" cy="0"/>
        </a:xfrm>
      </p:grpSpPr>
      <p:sp>
        <p:nvSpPr>
          <p:cNvPr id="125" name="Google Shape;125;p13"/>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126" name="Google Shape;126;p13"/>
          <p:cNvSpPr txBox="1"/>
          <p:nvPr>
            <p:ph idx="12" type="sldNum"/>
          </p:nvPr>
        </p:nvSpPr>
        <p:spPr>
          <a:xfrm>
            <a:off x="143700" y="102475"/>
            <a:ext cx="548700" cy="248700"/>
          </a:xfrm>
          <a:prstGeom prst="rect">
            <a:avLst/>
          </a:prstGeom>
        </p:spPr>
        <p:txBody>
          <a:bodyPr anchorCtr="0" anchor="ctr" bIns="91425" lIns="91425" spcFirstLastPara="1" rIns="91425" wrap="square" tIns="91425">
            <a:normAutofit fontScale="47500" lnSpcReduction="1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27" name="Google Shape;127;p13"/>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128" name="Google Shape;128;p13"/>
          <p:cNvSpPr/>
          <p:nvPr/>
        </p:nvSpPr>
        <p:spPr>
          <a:xfrm>
            <a:off x="-150" y="656513"/>
            <a:ext cx="9144300" cy="42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129" name="Google Shape;129;p13"/>
          <p:cNvSpPr txBox="1"/>
          <p:nvPr>
            <p:ph type="ctrTitle"/>
          </p:nvPr>
        </p:nvSpPr>
        <p:spPr>
          <a:xfrm>
            <a:off x="1313250" y="2109413"/>
            <a:ext cx="6517500" cy="1362300"/>
          </a:xfrm>
          <a:prstGeom prst="rect">
            <a:avLst/>
          </a:prstGeom>
        </p:spPr>
        <p:txBody>
          <a:bodyPr anchorCtr="0" anchor="ctr" bIns="91425" lIns="91425" spcFirstLastPara="1" rIns="91425" wrap="square" tIns="91425">
            <a:norm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130" name="Google Shape;130;p13"/>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131" name="Google Shape;131;p13"/>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132" name="Google Shape;132;p13"/>
          <p:cNvSpPr txBox="1"/>
          <p:nvPr>
            <p:ph idx="1" type="subTitle"/>
          </p:nvPr>
        </p:nvSpPr>
        <p:spPr>
          <a:xfrm>
            <a:off x="5809350" y="58800"/>
            <a:ext cx="1556400" cy="338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133" name="Google Shape;133;p13"/>
          <p:cNvSpPr txBox="1"/>
          <p:nvPr>
            <p:ph idx="2" type="subTitle"/>
          </p:nvPr>
        </p:nvSpPr>
        <p:spPr>
          <a:xfrm>
            <a:off x="7476775" y="58800"/>
            <a:ext cx="1556400" cy="338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rgbClr val="741B4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jp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7" name="Shape 137"/>
        <p:cNvGrpSpPr/>
        <p:nvPr/>
      </p:nvGrpSpPr>
      <p:grpSpPr>
        <a:xfrm>
          <a:off x="0" y="0"/>
          <a:ext cx="0" cy="0"/>
          <a:chOff x="0" y="0"/>
          <a:chExt cx="0" cy="0"/>
        </a:xfrm>
      </p:grpSpPr>
      <p:pic>
        <p:nvPicPr>
          <p:cNvPr id="138" name="Google Shape;138;p14"/>
          <p:cNvPicPr preferRelativeResize="0"/>
          <p:nvPr/>
        </p:nvPicPr>
        <p:blipFill rotWithShape="1">
          <a:blip r:embed="rId3">
            <a:alphaModFix/>
          </a:blip>
          <a:srcRect b="-260302" l="91375" r="-75190" t="249817"/>
          <a:stretch/>
        </p:blipFill>
        <p:spPr>
          <a:xfrm>
            <a:off x="1596575" y="2766151"/>
            <a:ext cx="2734200" cy="940799"/>
          </a:xfrm>
          <a:prstGeom prst="rect">
            <a:avLst/>
          </a:prstGeom>
          <a:noFill/>
          <a:ln>
            <a:noFill/>
          </a:ln>
        </p:spPr>
      </p:pic>
      <p:pic>
        <p:nvPicPr>
          <p:cNvPr id="139" name="Google Shape;139;p14"/>
          <p:cNvPicPr preferRelativeResize="0"/>
          <p:nvPr/>
        </p:nvPicPr>
        <p:blipFill>
          <a:blip r:embed="rId4">
            <a:alphaModFix/>
          </a:blip>
          <a:stretch>
            <a:fillRect/>
          </a:stretch>
        </p:blipFill>
        <p:spPr>
          <a:xfrm>
            <a:off x="197925" y="3059225"/>
            <a:ext cx="8747599" cy="1918125"/>
          </a:xfrm>
          <a:prstGeom prst="rect">
            <a:avLst/>
          </a:prstGeom>
          <a:noFill/>
          <a:ln>
            <a:noFill/>
          </a:ln>
        </p:spPr>
      </p:pic>
      <p:sp>
        <p:nvSpPr>
          <p:cNvPr id="140" name="Google Shape;140;p14"/>
          <p:cNvSpPr/>
          <p:nvPr/>
        </p:nvSpPr>
        <p:spPr>
          <a:xfrm>
            <a:off x="1596575" y="771700"/>
            <a:ext cx="1441500" cy="1117800"/>
          </a:xfrm>
          <a:prstGeom prst="halfFrame">
            <a:avLst>
              <a:gd fmla="val 33333" name="adj1"/>
              <a:gd fmla="val 33333"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1" name="Google Shape;141;p14"/>
          <p:cNvSpPr/>
          <p:nvPr/>
        </p:nvSpPr>
        <p:spPr>
          <a:xfrm rot="10800000">
            <a:off x="6003750" y="2217425"/>
            <a:ext cx="1441500" cy="1117800"/>
          </a:xfrm>
          <a:prstGeom prst="halfFrame">
            <a:avLst>
              <a:gd fmla="val 33333" name="adj1"/>
              <a:gd fmla="val 33333"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2" name="Google Shape;142;p14"/>
          <p:cNvSpPr txBox="1"/>
          <p:nvPr/>
        </p:nvSpPr>
        <p:spPr>
          <a:xfrm>
            <a:off x="3325550" y="673950"/>
            <a:ext cx="229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dk2"/>
                </a:solidFill>
                <a:latin typeface="Calibri"/>
                <a:ea typeface="Calibri"/>
                <a:cs typeface="Calibri"/>
                <a:sym typeface="Calibri"/>
              </a:rPr>
              <a:t>WILDFIRE</a:t>
            </a:r>
            <a:endParaRPr b="1" sz="3600">
              <a:solidFill>
                <a:schemeClr val="dk2"/>
              </a:solidFill>
              <a:latin typeface="Calibri"/>
              <a:ea typeface="Calibri"/>
              <a:cs typeface="Calibri"/>
              <a:sym typeface="Calibri"/>
            </a:endParaRPr>
          </a:p>
        </p:txBody>
      </p:sp>
      <p:sp>
        <p:nvSpPr>
          <p:cNvPr id="143" name="Google Shape;143;p14"/>
          <p:cNvSpPr txBox="1"/>
          <p:nvPr/>
        </p:nvSpPr>
        <p:spPr>
          <a:xfrm>
            <a:off x="2316925" y="1412850"/>
            <a:ext cx="4515000" cy="12315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Calibri"/>
              <a:buChar char="➢"/>
            </a:pPr>
            <a:r>
              <a:rPr lang="en" sz="1700">
                <a:solidFill>
                  <a:schemeClr val="dk2"/>
                </a:solidFill>
                <a:highlight>
                  <a:schemeClr val="dk1"/>
                </a:highlight>
                <a:latin typeface="Calibri"/>
                <a:ea typeface="Calibri"/>
                <a:cs typeface="Calibri"/>
                <a:sym typeface="Calibri"/>
              </a:rPr>
              <a:t>Name: Fokeerbux S B Tazmeen</a:t>
            </a:r>
            <a:endParaRPr sz="1700">
              <a:solidFill>
                <a:schemeClr val="dk2"/>
              </a:solidFill>
              <a:highlight>
                <a:schemeClr val="dk1"/>
              </a:highlight>
              <a:latin typeface="Calibri"/>
              <a:ea typeface="Calibri"/>
              <a:cs typeface="Calibri"/>
              <a:sym typeface="Calibri"/>
            </a:endParaRPr>
          </a:p>
          <a:p>
            <a:pPr indent="0" lvl="0" marL="914400" rtl="0" algn="l">
              <a:spcBef>
                <a:spcPts val="0"/>
              </a:spcBef>
              <a:spcAft>
                <a:spcPts val="0"/>
              </a:spcAft>
              <a:buNone/>
            </a:pPr>
            <a:r>
              <a:rPr lang="en" sz="1700">
                <a:solidFill>
                  <a:schemeClr val="dk2"/>
                </a:solidFill>
                <a:highlight>
                  <a:schemeClr val="dk1"/>
                </a:highlight>
                <a:latin typeface="Calibri"/>
                <a:ea typeface="Calibri"/>
                <a:cs typeface="Calibri"/>
                <a:sym typeface="Calibri"/>
              </a:rPr>
              <a:t>[ Data Analyst]</a:t>
            </a:r>
            <a:endParaRPr sz="1700">
              <a:solidFill>
                <a:schemeClr val="dk2"/>
              </a:solidFill>
              <a:highlight>
                <a:schemeClr val="dk1"/>
              </a:highlight>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n" sz="1700">
                <a:solidFill>
                  <a:schemeClr val="dk2"/>
                </a:solidFill>
                <a:highlight>
                  <a:schemeClr val="dk1"/>
                </a:highlight>
                <a:latin typeface="Calibri"/>
                <a:ea typeface="Calibri"/>
                <a:cs typeface="Calibri"/>
                <a:sym typeface="Calibri"/>
              </a:rPr>
              <a:t>Topic: WildFire Risk And Prediction System</a:t>
            </a:r>
            <a:endParaRPr sz="1700">
              <a:solidFill>
                <a:schemeClr val="dk2"/>
              </a:solidFill>
              <a:highlight>
                <a:schemeClr val="dk1"/>
              </a:highlight>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n" sz="1700">
                <a:solidFill>
                  <a:schemeClr val="dk2"/>
                </a:solidFill>
                <a:highlight>
                  <a:schemeClr val="dk1"/>
                </a:highlight>
                <a:latin typeface="Calibri"/>
                <a:ea typeface="Calibri"/>
                <a:cs typeface="Calibri"/>
                <a:sym typeface="Calibri"/>
              </a:rPr>
              <a:t>Date: 23/11/24</a:t>
            </a:r>
            <a:endParaRPr sz="1700">
              <a:solidFill>
                <a:schemeClr val="dk2"/>
              </a:solidFill>
              <a:highlight>
                <a:schemeClr val="dk1"/>
              </a:highlight>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23" name="Shape 223"/>
        <p:cNvGrpSpPr/>
        <p:nvPr/>
      </p:nvGrpSpPr>
      <p:grpSpPr>
        <a:xfrm>
          <a:off x="0" y="0"/>
          <a:ext cx="0" cy="0"/>
          <a:chOff x="0" y="0"/>
          <a:chExt cx="0" cy="0"/>
        </a:xfrm>
      </p:grpSpPr>
      <p:pic>
        <p:nvPicPr>
          <p:cNvPr id="224" name="Google Shape;224;p23"/>
          <p:cNvPicPr preferRelativeResize="0"/>
          <p:nvPr/>
        </p:nvPicPr>
        <p:blipFill rotWithShape="1">
          <a:blip r:embed="rId3">
            <a:alphaModFix/>
          </a:blip>
          <a:srcRect b="11529" l="24362" r="13553" t="20728"/>
          <a:stretch/>
        </p:blipFill>
        <p:spPr>
          <a:xfrm>
            <a:off x="197925" y="200350"/>
            <a:ext cx="8723174" cy="4728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230" name="Google Shape;230;p24"/>
          <p:cNvPicPr preferRelativeResize="0"/>
          <p:nvPr/>
        </p:nvPicPr>
        <p:blipFill rotWithShape="1">
          <a:blip r:embed="rId3">
            <a:alphaModFix/>
          </a:blip>
          <a:srcRect b="46083" l="23858" r="2138" t="21413"/>
          <a:stretch/>
        </p:blipFill>
        <p:spPr>
          <a:xfrm>
            <a:off x="210150" y="200375"/>
            <a:ext cx="8735376" cy="472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236" name="Google Shape;236;p25"/>
          <p:cNvPicPr preferRelativeResize="0"/>
          <p:nvPr/>
        </p:nvPicPr>
        <p:blipFill rotWithShape="1">
          <a:blip r:embed="rId3">
            <a:alphaModFix/>
          </a:blip>
          <a:srcRect b="12018" l="23818" r="33973" t="21690"/>
          <a:stretch/>
        </p:blipFill>
        <p:spPr>
          <a:xfrm>
            <a:off x="173475" y="224800"/>
            <a:ext cx="8772048" cy="469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240" name="Shape 240"/>
        <p:cNvGrpSpPr/>
        <p:nvPr/>
      </p:nvGrpSpPr>
      <p:grpSpPr>
        <a:xfrm>
          <a:off x="0" y="0"/>
          <a:ext cx="0" cy="0"/>
          <a:chOff x="0" y="0"/>
          <a:chExt cx="0" cy="0"/>
        </a:xfrm>
      </p:grpSpPr>
      <p:sp>
        <p:nvSpPr>
          <p:cNvPr id="241" name="Google Shape;241;p26"/>
          <p:cNvSpPr txBox="1"/>
          <p:nvPr/>
        </p:nvSpPr>
        <p:spPr>
          <a:xfrm>
            <a:off x="6587525" y="2262475"/>
            <a:ext cx="25848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242" name="Google Shape;242;p26"/>
          <p:cNvPicPr preferRelativeResize="0"/>
          <p:nvPr/>
        </p:nvPicPr>
        <p:blipFill rotWithShape="1">
          <a:blip r:embed="rId3">
            <a:alphaModFix/>
          </a:blip>
          <a:srcRect b="0" l="440" r="-440" t="0"/>
          <a:stretch/>
        </p:blipFill>
        <p:spPr>
          <a:xfrm>
            <a:off x="244525" y="163700"/>
            <a:ext cx="8654925" cy="2968824"/>
          </a:xfrm>
          <a:prstGeom prst="rect">
            <a:avLst/>
          </a:prstGeom>
          <a:noFill/>
          <a:ln>
            <a:noFill/>
          </a:ln>
        </p:spPr>
      </p:pic>
      <p:sp>
        <p:nvSpPr>
          <p:cNvPr id="243" name="Google Shape;243;p26"/>
          <p:cNvSpPr/>
          <p:nvPr/>
        </p:nvSpPr>
        <p:spPr>
          <a:xfrm>
            <a:off x="466700" y="3205825"/>
            <a:ext cx="8216400" cy="1710300"/>
          </a:xfrm>
          <a:prstGeom prst="horizontalScroll">
            <a:avLst>
              <a:gd fmla="val 125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400"/>
              </a:spcBef>
              <a:spcAft>
                <a:spcPts val="0"/>
              </a:spcAft>
              <a:buNone/>
            </a:pPr>
            <a:r>
              <a:rPr b="1" lang="en" sz="1300"/>
              <a:t>Prediction Techniques</a:t>
            </a:r>
            <a:endParaRPr b="1" sz="1300"/>
          </a:p>
          <a:p>
            <a:pPr indent="-298450" lvl="0" marL="457200" rtl="0" algn="l">
              <a:lnSpc>
                <a:spcPct val="115000"/>
              </a:lnSpc>
              <a:spcBef>
                <a:spcPts val="1200"/>
              </a:spcBef>
              <a:spcAft>
                <a:spcPts val="0"/>
              </a:spcAft>
              <a:buSzPts val="1100"/>
              <a:buChar char="●"/>
            </a:pPr>
            <a:r>
              <a:rPr b="1" lang="en" sz="1100"/>
              <a:t>Satellite Imagery</a:t>
            </a:r>
            <a:r>
              <a:rPr lang="en" sz="1100"/>
              <a:t>: NASA's MODIS and VIIRS instruments monitor vegetation and active fires.</a:t>
            </a:r>
            <a:endParaRPr sz="1100"/>
          </a:p>
          <a:p>
            <a:pPr indent="-298450" lvl="0" marL="457200" rtl="0" algn="l">
              <a:lnSpc>
                <a:spcPct val="115000"/>
              </a:lnSpc>
              <a:spcBef>
                <a:spcPts val="0"/>
              </a:spcBef>
              <a:spcAft>
                <a:spcPts val="0"/>
              </a:spcAft>
              <a:buSzPts val="1100"/>
              <a:buChar char="●"/>
            </a:pPr>
            <a:r>
              <a:rPr b="1" lang="en" sz="1100"/>
              <a:t>Machine Learning Models</a:t>
            </a:r>
            <a:r>
              <a:rPr lang="en" sz="1100"/>
              <a:t>: AI algorithms analyze historical data, weather patterns, and human activity to predict wildfire likelihood.</a:t>
            </a:r>
            <a:endParaRPr sz="1100"/>
          </a:p>
          <a:p>
            <a:pPr indent="-298450" lvl="0" marL="457200" rtl="0" algn="l">
              <a:lnSpc>
                <a:spcPct val="115000"/>
              </a:lnSpc>
              <a:spcBef>
                <a:spcPts val="0"/>
              </a:spcBef>
              <a:spcAft>
                <a:spcPts val="0"/>
              </a:spcAft>
              <a:buSzPts val="1100"/>
              <a:buChar char="●"/>
            </a:pPr>
            <a:r>
              <a:rPr b="1" lang="en" sz="1100"/>
              <a:t>Geospatial Analysis</a:t>
            </a:r>
            <a:r>
              <a:rPr lang="en" sz="1100"/>
              <a:t>: Geographic Information Systems (GIS) identify high-risk zones based on vegetation and climate data.</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247" name="Shape 247"/>
        <p:cNvGrpSpPr/>
        <p:nvPr/>
      </p:nvGrpSpPr>
      <p:grpSpPr>
        <a:xfrm>
          <a:off x="0" y="0"/>
          <a:ext cx="0" cy="0"/>
          <a:chOff x="0" y="0"/>
          <a:chExt cx="0" cy="0"/>
        </a:xfrm>
      </p:grpSpPr>
      <p:pic>
        <p:nvPicPr>
          <p:cNvPr id="248" name="Google Shape;248;p27"/>
          <p:cNvPicPr preferRelativeResize="0"/>
          <p:nvPr/>
        </p:nvPicPr>
        <p:blipFill>
          <a:blip r:embed="rId3">
            <a:alphaModFix/>
          </a:blip>
          <a:stretch>
            <a:fillRect/>
          </a:stretch>
        </p:blipFill>
        <p:spPr>
          <a:xfrm>
            <a:off x="178638" y="219900"/>
            <a:ext cx="8786725" cy="470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2" name="Shape 252"/>
        <p:cNvGrpSpPr/>
        <p:nvPr/>
      </p:nvGrpSpPr>
      <p:grpSpPr>
        <a:xfrm>
          <a:off x="0" y="0"/>
          <a:ext cx="0" cy="0"/>
          <a:chOff x="0" y="0"/>
          <a:chExt cx="0" cy="0"/>
        </a:xfrm>
      </p:grpSpPr>
      <p:pic>
        <p:nvPicPr>
          <p:cNvPr id="253" name="Google Shape;253;p28"/>
          <p:cNvPicPr preferRelativeResize="0"/>
          <p:nvPr/>
        </p:nvPicPr>
        <p:blipFill>
          <a:blip r:embed="rId3">
            <a:alphaModFix/>
          </a:blip>
          <a:stretch>
            <a:fillRect/>
          </a:stretch>
        </p:blipFill>
        <p:spPr>
          <a:xfrm>
            <a:off x="185700" y="212575"/>
            <a:ext cx="8735401" cy="4715900"/>
          </a:xfrm>
          <a:prstGeom prst="rect">
            <a:avLst/>
          </a:prstGeom>
          <a:noFill/>
          <a:ln>
            <a:noFill/>
          </a:ln>
        </p:spPr>
      </p:pic>
      <p:sp>
        <p:nvSpPr>
          <p:cNvPr id="254" name="Google Shape;254;p28"/>
          <p:cNvSpPr/>
          <p:nvPr/>
        </p:nvSpPr>
        <p:spPr>
          <a:xfrm>
            <a:off x="1813275" y="3991100"/>
            <a:ext cx="1211100" cy="45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5" name="Google Shape;255;p28"/>
          <p:cNvSpPr/>
          <p:nvPr/>
        </p:nvSpPr>
        <p:spPr>
          <a:xfrm>
            <a:off x="342000" y="3885350"/>
            <a:ext cx="1294800" cy="67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6" name="Google Shape;256;p28"/>
          <p:cNvSpPr/>
          <p:nvPr/>
        </p:nvSpPr>
        <p:spPr>
          <a:xfrm>
            <a:off x="3248500" y="3991100"/>
            <a:ext cx="1211100" cy="558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7" name="Google Shape;257;p28"/>
          <p:cNvSpPr/>
          <p:nvPr/>
        </p:nvSpPr>
        <p:spPr>
          <a:xfrm>
            <a:off x="4572000" y="3991100"/>
            <a:ext cx="1294800" cy="45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8" name="Google Shape;258;p28"/>
          <p:cNvSpPr/>
          <p:nvPr/>
        </p:nvSpPr>
        <p:spPr>
          <a:xfrm>
            <a:off x="6087225" y="3941150"/>
            <a:ext cx="1211100" cy="6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9" name="Google Shape;259;p28"/>
          <p:cNvSpPr/>
          <p:nvPr/>
        </p:nvSpPr>
        <p:spPr>
          <a:xfrm>
            <a:off x="7518750" y="3991100"/>
            <a:ext cx="1294800" cy="558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0" name="Google Shape;260;p28"/>
          <p:cNvSpPr/>
          <p:nvPr/>
        </p:nvSpPr>
        <p:spPr>
          <a:xfrm>
            <a:off x="177500" y="4602500"/>
            <a:ext cx="8788975" cy="325975"/>
          </a:xfrm>
          <a:prstGeom prst="flowChartProcess">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1" name="Google Shape;261;p28"/>
          <p:cNvSpPr txBox="1"/>
          <p:nvPr/>
        </p:nvSpPr>
        <p:spPr>
          <a:xfrm>
            <a:off x="2775775" y="271500"/>
            <a:ext cx="3518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62" name="Google Shape;262;p28"/>
          <p:cNvSpPr/>
          <p:nvPr/>
        </p:nvSpPr>
        <p:spPr>
          <a:xfrm>
            <a:off x="2830800" y="163700"/>
            <a:ext cx="3445200" cy="384900"/>
          </a:xfrm>
          <a:prstGeom prst="rect">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Potential Climate Changes Impact</a:t>
            </a:r>
            <a:endParaRPr b="1"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66" name="Shape 266"/>
        <p:cNvGrpSpPr/>
        <p:nvPr/>
      </p:nvGrpSpPr>
      <p:grpSpPr>
        <a:xfrm>
          <a:off x="0" y="0"/>
          <a:ext cx="0" cy="0"/>
          <a:chOff x="0" y="0"/>
          <a:chExt cx="0" cy="0"/>
        </a:xfrm>
      </p:grpSpPr>
      <p:pic>
        <p:nvPicPr>
          <p:cNvPr id="267" name="Google Shape;267;p29"/>
          <p:cNvPicPr preferRelativeResize="0"/>
          <p:nvPr/>
        </p:nvPicPr>
        <p:blipFill>
          <a:blip r:embed="rId3">
            <a:alphaModFix/>
          </a:blip>
          <a:stretch>
            <a:fillRect/>
          </a:stretch>
        </p:blipFill>
        <p:spPr>
          <a:xfrm>
            <a:off x="199800" y="208950"/>
            <a:ext cx="5883199" cy="3265650"/>
          </a:xfrm>
          <a:prstGeom prst="rect">
            <a:avLst/>
          </a:prstGeom>
          <a:noFill/>
          <a:ln>
            <a:noFill/>
          </a:ln>
        </p:spPr>
      </p:pic>
      <p:sp>
        <p:nvSpPr>
          <p:cNvPr id="268" name="Google Shape;268;p29"/>
          <p:cNvSpPr/>
          <p:nvPr/>
        </p:nvSpPr>
        <p:spPr>
          <a:xfrm>
            <a:off x="5903425" y="217475"/>
            <a:ext cx="3066300" cy="3177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1400"/>
              </a:spcBef>
              <a:spcAft>
                <a:spcPts val="0"/>
              </a:spcAft>
              <a:buSzPts val="1400"/>
              <a:buAutoNum type="arabicParenR"/>
            </a:pPr>
            <a:r>
              <a:rPr b="1" lang="en" sz="1200"/>
              <a:t>Input Data </a:t>
            </a:r>
            <a:r>
              <a:rPr lang="en" sz="1000"/>
              <a:t>This section depicts the diverse sources of data used to predict wildfire risks.</a:t>
            </a:r>
            <a:endParaRPr sz="1000"/>
          </a:p>
          <a:p>
            <a:pPr indent="-292100" lvl="0" marL="457200" rtl="0" algn="l">
              <a:lnSpc>
                <a:spcPct val="115000"/>
              </a:lnSpc>
              <a:spcBef>
                <a:spcPts val="0"/>
              </a:spcBef>
              <a:spcAft>
                <a:spcPts val="0"/>
              </a:spcAft>
              <a:buSzPts val="1000"/>
              <a:buChar char="●"/>
            </a:pPr>
            <a:r>
              <a:rPr b="1" lang="en" sz="1000"/>
              <a:t>Weather Data:</a:t>
            </a:r>
            <a:r>
              <a:rPr lang="en" sz="1000"/>
              <a:t> Includes conditions such as temperature, humidity, wind speed, and precipitation (represented by cloud, sun, and rain icons).</a:t>
            </a:r>
            <a:endParaRPr sz="1000"/>
          </a:p>
          <a:p>
            <a:pPr indent="-292100" lvl="0" marL="457200" rtl="0" algn="l">
              <a:lnSpc>
                <a:spcPct val="115000"/>
              </a:lnSpc>
              <a:spcBef>
                <a:spcPts val="0"/>
              </a:spcBef>
              <a:spcAft>
                <a:spcPts val="0"/>
              </a:spcAft>
              <a:buSzPts val="1000"/>
              <a:buChar char="●"/>
            </a:pPr>
            <a:r>
              <a:rPr b="1" lang="en" sz="1000"/>
              <a:t>Terrain Information:</a:t>
            </a:r>
            <a:r>
              <a:rPr lang="en" sz="1000"/>
              <a:t> Considers features like elevation, slope, and topography (shown with a mountain icon).</a:t>
            </a:r>
            <a:endParaRPr sz="1000"/>
          </a:p>
          <a:p>
            <a:pPr indent="-292100" lvl="0" marL="457200" rtl="0" algn="l">
              <a:lnSpc>
                <a:spcPct val="115000"/>
              </a:lnSpc>
              <a:spcBef>
                <a:spcPts val="0"/>
              </a:spcBef>
              <a:spcAft>
                <a:spcPts val="0"/>
              </a:spcAft>
              <a:buSzPts val="1000"/>
              <a:buChar char="●"/>
            </a:pPr>
            <a:r>
              <a:rPr b="1" lang="en" sz="1000"/>
              <a:t>Vegetation:</a:t>
            </a:r>
            <a:r>
              <a:rPr lang="en" sz="1000"/>
              <a:t> Analyzes vegetation types and density, which impact fire spread (symbolized by a tree icon).</a:t>
            </a:r>
            <a:endParaRPr sz="1000"/>
          </a:p>
          <a:p>
            <a:pPr indent="-304800" lvl="0" marL="457200" rtl="0" algn="l">
              <a:lnSpc>
                <a:spcPct val="115000"/>
              </a:lnSpc>
              <a:spcBef>
                <a:spcPts val="0"/>
              </a:spcBef>
              <a:spcAft>
                <a:spcPts val="0"/>
              </a:spcAft>
              <a:buSzPts val="1200"/>
              <a:buChar char="●"/>
            </a:pPr>
            <a:r>
              <a:rPr b="1" lang="en" sz="1000"/>
              <a:t>Historical Data:</a:t>
            </a:r>
            <a:r>
              <a:rPr lang="en" sz="1000"/>
              <a:t> Utilizes records of</a:t>
            </a:r>
            <a:r>
              <a:rPr lang="en" sz="800"/>
              <a:t> </a:t>
            </a:r>
            <a:r>
              <a:rPr lang="en" sz="1000"/>
              <a:t>previous wildfires to inform risk predictions (calendar icon).</a:t>
            </a:r>
            <a:endParaRPr sz="1200">
              <a:latin typeface="Calibri"/>
              <a:ea typeface="Calibri"/>
              <a:cs typeface="Calibri"/>
              <a:sym typeface="Calibri"/>
            </a:endParaRPr>
          </a:p>
        </p:txBody>
      </p:sp>
      <p:sp>
        <p:nvSpPr>
          <p:cNvPr id="269" name="Google Shape;269;p29"/>
          <p:cNvSpPr/>
          <p:nvPr/>
        </p:nvSpPr>
        <p:spPr>
          <a:xfrm>
            <a:off x="211350" y="3413525"/>
            <a:ext cx="4360500" cy="1533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en" sz="1300"/>
              <a:t>2)  Processing </a:t>
            </a:r>
            <a:r>
              <a:rPr lang="en" sz="1100"/>
              <a:t>The core of the system where data is analyzed.</a:t>
            </a:r>
            <a:endParaRPr sz="1100"/>
          </a:p>
          <a:p>
            <a:pPr indent="-298450" lvl="0" marL="457200" rtl="0" algn="l">
              <a:lnSpc>
                <a:spcPct val="115000"/>
              </a:lnSpc>
              <a:spcBef>
                <a:spcPts val="1200"/>
              </a:spcBef>
              <a:spcAft>
                <a:spcPts val="0"/>
              </a:spcAft>
              <a:buSzPts val="1100"/>
              <a:buChar char="●"/>
            </a:pPr>
            <a:r>
              <a:rPr b="1" lang="en" sz="1100"/>
              <a:t>Machine Learning Models:</a:t>
            </a:r>
            <a:r>
              <a:rPr lang="en" sz="1100"/>
              <a:t> This step involves training and using predictive algorithms to assess risk levels. The neural network or gear icons represent this advanced computation process.</a:t>
            </a:r>
            <a:endParaRPr sz="1100"/>
          </a:p>
          <a:p>
            <a:pPr indent="-298450" lvl="0" marL="457200" rtl="0" algn="l">
              <a:lnSpc>
                <a:spcPct val="115000"/>
              </a:lnSpc>
              <a:spcBef>
                <a:spcPts val="0"/>
              </a:spcBef>
              <a:spcAft>
                <a:spcPts val="0"/>
              </a:spcAft>
              <a:buSzPts val="1100"/>
              <a:buChar char="●"/>
            </a:pPr>
            <a:r>
              <a:rPr b="1" lang="en" sz="1100"/>
              <a:t>Data Analysis:</a:t>
            </a:r>
            <a:r>
              <a:rPr lang="en" sz="1100"/>
              <a:t> Ensures meaningful insights are drawn from complex datasets, refining risk predictions.</a:t>
            </a:r>
            <a:endParaRPr sz="1300">
              <a:latin typeface="Calibri"/>
              <a:ea typeface="Calibri"/>
              <a:cs typeface="Calibri"/>
              <a:sym typeface="Calibri"/>
            </a:endParaRPr>
          </a:p>
        </p:txBody>
      </p:sp>
      <p:sp>
        <p:nvSpPr>
          <p:cNvPr id="270" name="Google Shape;270;p29"/>
          <p:cNvSpPr/>
          <p:nvPr/>
        </p:nvSpPr>
        <p:spPr>
          <a:xfrm>
            <a:off x="4571850" y="3395400"/>
            <a:ext cx="4398000" cy="1533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en" sz="1200"/>
              <a:t>3)  Output —--&gt; </a:t>
            </a:r>
            <a:r>
              <a:rPr lang="en" sz="1000"/>
              <a:t>This is the actionable stage where the processed data is visualized and used.</a:t>
            </a:r>
            <a:endParaRPr sz="1000"/>
          </a:p>
          <a:p>
            <a:pPr indent="-292100" lvl="0" marL="457200" rtl="0" algn="l">
              <a:lnSpc>
                <a:spcPct val="115000"/>
              </a:lnSpc>
              <a:spcBef>
                <a:spcPts val="1200"/>
              </a:spcBef>
              <a:spcAft>
                <a:spcPts val="0"/>
              </a:spcAft>
              <a:buSzPts val="1000"/>
              <a:buChar char="➢"/>
            </a:pPr>
            <a:r>
              <a:rPr b="1" lang="en" sz="1000"/>
              <a:t>Real-Time Dashboard:</a:t>
            </a:r>
            <a:endParaRPr b="1" sz="1000"/>
          </a:p>
          <a:p>
            <a:pPr indent="-292100" lvl="1" marL="914400" rtl="0" algn="l">
              <a:lnSpc>
                <a:spcPct val="115000"/>
              </a:lnSpc>
              <a:spcBef>
                <a:spcPts val="0"/>
              </a:spcBef>
              <a:spcAft>
                <a:spcPts val="0"/>
              </a:spcAft>
              <a:buSzPts val="1000"/>
              <a:buChar char="○"/>
            </a:pPr>
            <a:r>
              <a:rPr lang="en" sz="1000"/>
              <a:t>Displays high-risk zones on a map, enabling location-specific monitoring.</a:t>
            </a:r>
            <a:endParaRPr sz="1000"/>
          </a:p>
          <a:p>
            <a:pPr indent="-292100" lvl="1" marL="914400" rtl="0" algn="l">
              <a:lnSpc>
                <a:spcPct val="115000"/>
              </a:lnSpc>
              <a:spcBef>
                <a:spcPts val="0"/>
              </a:spcBef>
              <a:spcAft>
                <a:spcPts val="0"/>
              </a:spcAft>
              <a:buSzPts val="1000"/>
              <a:buChar char="○"/>
            </a:pPr>
            <a:r>
              <a:rPr lang="en" sz="1000"/>
              <a:t>Includes charts, graphs, and alerts to communicate critical information quickly.</a:t>
            </a:r>
            <a:endParaRPr sz="12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4" name="Shape 274"/>
        <p:cNvGrpSpPr/>
        <p:nvPr/>
      </p:nvGrpSpPr>
      <p:grpSpPr>
        <a:xfrm>
          <a:off x="0" y="0"/>
          <a:ext cx="0" cy="0"/>
          <a:chOff x="0" y="0"/>
          <a:chExt cx="0" cy="0"/>
        </a:xfrm>
      </p:grpSpPr>
      <p:sp>
        <p:nvSpPr>
          <p:cNvPr id="275" name="Google Shape;275;p30"/>
          <p:cNvSpPr txBox="1"/>
          <p:nvPr/>
        </p:nvSpPr>
        <p:spPr>
          <a:xfrm>
            <a:off x="2165250" y="285900"/>
            <a:ext cx="4813500" cy="415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500"/>
              <a:t>Technologies Powering Wildfire Risk Systems</a:t>
            </a:r>
            <a:endParaRPr sz="1500">
              <a:solidFill>
                <a:schemeClr val="dk2"/>
              </a:solidFill>
              <a:latin typeface="Calibri"/>
              <a:ea typeface="Calibri"/>
              <a:cs typeface="Calibri"/>
              <a:sym typeface="Calibri"/>
            </a:endParaRPr>
          </a:p>
        </p:txBody>
      </p:sp>
      <p:sp>
        <p:nvSpPr>
          <p:cNvPr id="276" name="Google Shape;276;p30"/>
          <p:cNvSpPr/>
          <p:nvPr/>
        </p:nvSpPr>
        <p:spPr>
          <a:xfrm>
            <a:off x="197925" y="212575"/>
            <a:ext cx="8747700" cy="475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7" name="Google Shape;277;p30"/>
          <p:cNvSpPr/>
          <p:nvPr/>
        </p:nvSpPr>
        <p:spPr>
          <a:xfrm>
            <a:off x="2617350" y="285900"/>
            <a:ext cx="4361400" cy="4155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400"/>
              </a:spcAft>
              <a:buNone/>
            </a:pPr>
            <a:r>
              <a:rPr b="1" lang="en" sz="1500"/>
              <a:t>Technologies Powering Wildfire Risk Systems</a:t>
            </a:r>
            <a:endParaRPr sz="1600">
              <a:latin typeface="Calibri"/>
              <a:ea typeface="Calibri"/>
              <a:cs typeface="Calibri"/>
              <a:sym typeface="Calibri"/>
            </a:endParaRPr>
          </a:p>
        </p:txBody>
      </p:sp>
      <p:sp>
        <p:nvSpPr>
          <p:cNvPr id="278" name="Google Shape;278;p30"/>
          <p:cNvSpPr/>
          <p:nvPr/>
        </p:nvSpPr>
        <p:spPr>
          <a:xfrm>
            <a:off x="784350" y="823450"/>
            <a:ext cx="3152100" cy="1748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b="1" sz="1100"/>
          </a:p>
          <a:p>
            <a:pPr indent="0" lvl="0" marL="0" rtl="0" algn="l">
              <a:lnSpc>
                <a:spcPct val="115000"/>
              </a:lnSpc>
              <a:spcBef>
                <a:spcPts val="1400"/>
              </a:spcBef>
              <a:spcAft>
                <a:spcPts val="0"/>
              </a:spcAft>
              <a:buNone/>
            </a:pPr>
            <a:r>
              <a:t/>
            </a:r>
            <a:endParaRPr b="1" sz="1100"/>
          </a:p>
          <a:p>
            <a:pPr indent="0" lvl="0" marL="0" rtl="0" algn="l">
              <a:lnSpc>
                <a:spcPct val="115000"/>
              </a:lnSpc>
              <a:spcBef>
                <a:spcPts val="1400"/>
              </a:spcBef>
              <a:spcAft>
                <a:spcPts val="0"/>
              </a:spcAft>
              <a:buNone/>
            </a:pPr>
            <a:r>
              <a:t/>
            </a:r>
            <a:endParaRPr b="1" sz="1100"/>
          </a:p>
          <a:p>
            <a:pPr indent="0" lvl="0" marL="0" rtl="0" algn="l">
              <a:lnSpc>
                <a:spcPct val="115000"/>
              </a:lnSpc>
              <a:spcBef>
                <a:spcPts val="1400"/>
              </a:spcBef>
              <a:spcAft>
                <a:spcPts val="400"/>
              </a:spcAft>
              <a:buNone/>
            </a:pPr>
            <a:r>
              <a:rPr b="1" lang="en" sz="1100"/>
              <a:t>Remote Sensing</a:t>
            </a:r>
            <a:r>
              <a:rPr lang="en" sz="1100"/>
              <a:t>: Satellite imagery and drones for monitoring vegetation and active fires</a:t>
            </a:r>
            <a:endParaRPr>
              <a:latin typeface="Calibri"/>
              <a:ea typeface="Calibri"/>
              <a:cs typeface="Calibri"/>
              <a:sym typeface="Calibri"/>
            </a:endParaRPr>
          </a:p>
        </p:txBody>
      </p:sp>
      <p:sp>
        <p:nvSpPr>
          <p:cNvPr id="279" name="Google Shape;279;p30"/>
          <p:cNvSpPr/>
          <p:nvPr/>
        </p:nvSpPr>
        <p:spPr>
          <a:xfrm>
            <a:off x="5261700" y="3108100"/>
            <a:ext cx="3072900" cy="1673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1200"/>
              </a:spcAft>
              <a:buNone/>
            </a:pPr>
            <a:r>
              <a:rPr b="1" lang="en" sz="1100"/>
              <a:t>IoT Sensors</a:t>
            </a:r>
            <a:r>
              <a:rPr lang="en" sz="1100"/>
              <a:t>: Collect localized environmental data to detect early signs of ignition.</a:t>
            </a:r>
            <a:endParaRPr>
              <a:latin typeface="Calibri"/>
              <a:ea typeface="Calibri"/>
              <a:cs typeface="Calibri"/>
              <a:sym typeface="Calibri"/>
            </a:endParaRPr>
          </a:p>
        </p:txBody>
      </p:sp>
      <p:sp>
        <p:nvSpPr>
          <p:cNvPr id="280" name="Google Shape;280;p30"/>
          <p:cNvSpPr/>
          <p:nvPr/>
        </p:nvSpPr>
        <p:spPr>
          <a:xfrm>
            <a:off x="1187925" y="2973700"/>
            <a:ext cx="3152100" cy="180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1200"/>
              </a:spcAft>
              <a:buNone/>
            </a:pPr>
            <a:r>
              <a:rPr b="1" lang="en" sz="1100"/>
              <a:t>Big Data Analytics</a:t>
            </a:r>
            <a:r>
              <a:rPr lang="en" sz="1100"/>
              <a:t>: Process vast datasets to identify trends and improve prediction accuracy.</a:t>
            </a:r>
            <a:endParaRPr>
              <a:latin typeface="Calibri"/>
              <a:ea typeface="Calibri"/>
              <a:cs typeface="Calibri"/>
              <a:sym typeface="Calibri"/>
            </a:endParaRPr>
          </a:p>
        </p:txBody>
      </p:sp>
      <p:sp>
        <p:nvSpPr>
          <p:cNvPr id="281" name="Google Shape;281;p30"/>
          <p:cNvSpPr/>
          <p:nvPr/>
        </p:nvSpPr>
        <p:spPr>
          <a:xfrm>
            <a:off x="4572000" y="1066888"/>
            <a:ext cx="3310500" cy="1761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1200"/>
              </a:spcAft>
              <a:buNone/>
            </a:pPr>
            <a:r>
              <a:rPr b="1" lang="en" sz="1100"/>
              <a:t>Climate Models</a:t>
            </a:r>
            <a:r>
              <a:rPr lang="en" sz="1100"/>
              <a:t>: Predict droughts and heatwaves contributing to wildfire risk.</a:t>
            </a:r>
            <a:endParaRPr>
              <a:latin typeface="Calibri"/>
              <a:ea typeface="Calibri"/>
              <a:cs typeface="Calibri"/>
              <a:sym typeface="Calibri"/>
            </a:endParaRPr>
          </a:p>
        </p:txBody>
      </p:sp>
      <p:pic>
        <p:nvPicPr>
          <p:cNvPr id="282" name="Google Shape;282;p30"/>
          <p:cNvPicPr preferRelativeResize="0"/>
          <p:nvPr/>
        </p:nvPicPr>
        <p:blipFill>
          <a:blip r:embed="rId3">
            <a:alphaModFix/>
          </a:blip>
          <a:stretch>
            <a:fillRect/>
          </a:stretch>
        </p:blipFill>
        <p:spPr>
          <a:xfrm>
            <a:off x="907825" y="872350"/>
            <a:ext cx="2904525" cy="1166701"/>
          </a:xfrm>
          <a:prstGeom prst="rect">
            <a:avLst/>
          </a:prstGeom>
          <a:noFill/>
          <a:ln>
            <a:noFill/>
          </a:ln>
        </p:spPr>
      </p:pic>
      <p:pic>
        <p:nvPicPr>
          <p:cNvPr id="283" name="Google Shape;283;p30"/>
          <p:cNvPicPr preferRelativeResize="0"/>
          <p:nvPr/>
        </p:nvPicPr>
        <p:blipFill>
          <a:blip r:embed="rId4">
            <a:alphaModFix/>
          </a:blip>
          <a:stretch>
            <a:fillRect/>
          </a:stretch>
        </p:blipFill>
        <p:spPr>
          <a:xfrm>
            <a:off x="1187925" y="2973700"/>
            <a:ext cx="3152100" cy="1368350"/>
          </a:xfrm>
          <a:prstGeom prst="rect">
            <a:avLst/>
          </a:prstGeom>
          <a:solidFill>
            <a:schemeClr val="dk1"/>
          </a:solidFill>
          <a:ln>
            <a:noFill/>
          </a:ln>
        </p:spPr>
      </p:pic>
      <p:pic>
        <p:nvPicPr>
          <p:cNvPr id="284" name="Google Shape;284;p30"/>
          <p:cNvPicPr preferRelativeResize="0"/>
          <p:nvPr/>
        </p:nvPicPr>
        <p:blipFill>
          <a:blip r:embed="rId5">
            <a:alphaModFix/>
          </a:blip>
          <a:stretch>
            <a:fillRect/>
          </a:stretch>
        </p:blipFill>
        <p:spPr>
          <a:xfrm>
            <a:off x="4702975" y="1101375"/>
            <a:ext cx="3072902" cy="1313974"/>
          </a:xfrm>
          <a:prstGeom prst="rect">
            <a:avLst/>
          </a:prstGeom>
          <a:noFill/>
          <a:ln>
            <a:noFill/>
          </a:ln>
        </p:spPr>
      </p:pic>
      <p:pic>
        <p:nvPicPr>
          <p:cNvPr id="285" name="Google Shape;285;p30"/>
          <p:cNvPicPr preferRelativeResize="0"/>
          <p:nvPr/>
        </p:nvPicPr>
        <p:blipFill>
          <a:blip r:embed="rId6">
            <a:alphaModFix/>
          </a:blip>
          <a:stretch>
            <a:fillRect/>
          </a:stretch>
        </p:blipFill>
        <p:spPr>
          <a:xfrm>
            <a:off x="5261700" y="3132550"/>
            <a:ext cx="3072899" cy="1117251"/>
          </a:xfrm>
          <a:prstGeom prst="rect">
            <a:avLst/>
          </a:prstGeom>
          <a:solidFill>
            <a:schemeClr val="dk1"/>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9" name="Shape 289"/>
        <p:cNvGrpSpPr/>
        <p:nvPr/>
      </p:nvGrpSpPr>
      <p:grpSpPr>
        <a:xfrm>
          <a:off x="0" y="0"/>
          <a:ext cx="0" cy="0"/>
          <a:chOff x="0" y="0"/>
          <a:chExt cx="0" cy="0"/>
        </a:xfrm>
      </p:grpSpPr>
      <p:sp>
        <p:nvSpPr>
          <p:cNvPr id="290" name="Google Shape;290;p31"/>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descr="HD wallpaper: black background, studio shot, burning, fire ..." id="291" name="Google Shape;291;p31"/>
          <p:cNvPicPr preferRelativeResize="0"/>
          <p:nvPr/>
        </p:nvPicPr>
        <p:blipFill>
          <a:blip r:embed="rId3">
            <a:alphaModFix/>
          </a:blip>
          <a:stretch>
            <a:fillRect/>
          </a:stretch>
        </p:blipFill>
        <p:spPr>
          <a:xfrm>
            <a:off x="170075" y="200375"/>
            <a:ext cx="8751299" cy="4714425"/>
          </a:xfrm>
          <a:prstGeom prst="rect">
            <a:avLst/>
          </a:prstGeom>
          <a:noFill/>
          <a:ln>
            <a:noFill/>
          </a:ln>
        </p:spPr>
      </p:pic>
      <p:sp>
        <p:nvSpPr>
          <p:cNvPr id="292" name="Google Shape;292;p31"/>
          <p:cNvSpPr/>
          <p:nvPr/>
        </p:nvSpPr>
        <p:spPr>
          <a:xfrm>
            <a:off x="417850" y="285875"/>
            <a:ext cx="3579600" cy="438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3" name="Google Shape;293;p31"/>
          <p:cNvSpPr txBox="1"/>
          <p:nvPr/>
        </p:nvSpPr>
        <p:spPr>
          <a:xfrm>
            <a:off x="1150875" y="383625"/>
            <a:ext cx="1575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2"/>
                </a:solidFill>
                <a:latin typeface="Calibri"/>
                <a:ea typeface="Calibri"/>
                <a:cs typeface="Calibri"/>
                <a:sym typeface="Calibri"/>
              </a:rPr>
              <a:t>CONCLUSION</a:t>
            </a:r>
            <a:endParaRPr b="1" sz="1900" u="sng">
              <a:solidFill>
                <a:schemeClr val="dk2"/>
              </a:solidFill>
              <a:latin typeface="Calibri"/>
              <a:ea typeface="Calibri"/>
              <a:cs typeface="Calibri"/>
              <a:sym typeface="Calibri"/>
            </a:endParaRPr>
          </a:p>
        </p:txBody>
      </p:sp>
      <p:sp>
        <p:nvSpPr>
          <p:cNvPr id="294" name="Google Shape;294;p31"/>
          <p:cNvSpPr txBox="1"/>
          <p:nvPr/>
        </p:nvSpPr>
        <p:spPr>
          <a:xfrm>
            <a:off x="515425" y="640200"/>
            <a:ext cx="3229500" cy="394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A wildfire risk and prediction system helps detect and predict wildfires early, reducing their impact on people, nature, and property. By using technologies like satellites, weather data, and artificial intelligence, these systems identify high-risk areas and provide warnings in advance.</a:t>
            </a:r>
            <a:endParaRPr sz="1100"/>
          </a:p>
          <a:p>
            <a:pPr indent="-298450" lvl="0" marL="457200" rtl="0" algn="l">
              <a:lnSpc>
                <a:spcPct val="115000"/>
              </a:lnSpc>
              <a:spcBef>
                <a:spcPts val="1200"/>
              </a:spcBef>
              <a:spcAft>
                <a:spcPts val="0"/>
              </a:spcAft>
              <a:buSzPts val="1100"/>
              <a:buChar char="●"/>
            </a:pPr>
            <a:r>
              <a:rPr b="1" lang="en" sz="1100"/>
              <a:t>Early Detection</a:t>
            </a:r>
            <a:r>
              <a:rPr lang="en" sz="1100"/>
              <a:t>: Spotting wildfires quickly to reduce damage.</a:t>
            </a:r>
            <a:endParaRPr sz="1100"/>
          </a:p>
          <a:p>
            <a:pPr indent="-298450" lvl="0" marL="457200" rtl="0" algn="l">
              <a:lnSpc>
                <a:spcPct val="115000"/>
              </a:lnSpc>
              <a:spcBef>
                <a:spcPts val="0"/>
              </a:spcBef>
              <a:spcAft>
                <a:spcPts val="0"/>
              </a:spcAft>
              <a:buSzPts val="1100"/>
              <a:buChar char="●"/>
            </a:pPr>
            <a:r>
              <a:rPr b="1" lang="en" sz="1100"/>
              <a:t>Accurate Predictions</a:t>
            </a:r>
            <a:r>
              <a:rPr lang="en" sz="1100"/>
              <a:t>: Identifying areas at risk based on weather, vegetation, and past fires.</a:t>
            </a:r>
            <a:endParaRPr sz="1100"/>
          </a:p>
          <a:p>
            <a:pPr indent="-298450" lvl="0" marL="457200" rtl="0" algn="l">
              <a:lnSpc>
                <a:spcPct val="115000"/>
              </a:lnSpc>
              <a:spcBef>
                <a:spcPts val="0"/>
              </a:spcBef>
              <a:spcAft>
                <a:spcPts val="0"/>
              </a:spcAft>
              <a:buSzPts val="1100"/>
              <a:buChar char="●"/>
            </a:pPr>
            <a:r>
              <a:rPr b="1" lang="en" sz="1100"/>
              <a:t>Better Response</a:t>
            </a:r>
            <a:r>
              <a:rPr lang="en" sz="1100"/>
              <a:t>: Helping firefighters and communities prepare and act faster.</a:t>
            </a:r>
            <a:endParaRPr sz="1100"/>
          </a:p>
          <a:p>
            <a:pPr indent="0" lvl="0" marL="0" rtl="0" algn="l">
              <a:lnSpc>
                <a:spcPct val="115000"/>
              </a:lnSpc>
              <a:spcBef>
                <a:spcPts val="1200"/>
              </a:spcBef>
              <a:spcAft>
                <a:spcPts val="0"/>
              </a:spcAft>
              <a:buNone/>
            </a:pPr>
            <a:r>
              <a:rPr lang="en" sz="1100"/>
              <a:t>In summary, these systems are vital for saving lives, protecting ecosystems, and managing wildfires more effectively.</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5"/>
          <p:cNvPicPr preferRelativeResize="0"/>
          <p:nvPr/>
        </p:nvPicPr>
        <p:blipFill>
          <a:blip r:embed="rId3">
            <a:alphaModFix/>
          </a:blip>
          <a:stretch>
            <a:fillRect/>
          </a:stretch>
        </p:blipFill>
        <p:spPr>
          <a:xfrm>
            <a:off x="344850" y="292950"/>
            <a:ext cx="5014650" cy="3133150"/>
          </a:xfrm>
          <a:prstGeom prst="rect">
            <a:avLst/>
          </a:prstGeom>
          <a:noFill/>
          <a:ln>
            <a:noFill/>
          </a:ln>
        </p:spPr>
      </p:pic>
      <p:sp>
        <p:nvSpPr>
          <p:cNvPr id="149" name="Google Shape;149;p15"/>
          <p:cNvSpPr txBox="1"/>
          <p:nvPr/>
        </p:nvSpPr>
        <p:spPr>
          <a:xfrm>
            <a:off x="273600" y="3490300"/>
            <a:ext cx="8561100" cy="11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latin typeface="Calibri"/>
                <a:ea typeface="Calibri"/>
                <a:cs typeface="Calibri"/>
                <a:sym typeface="Calibri"/>
              </a:rPr>
              <a:t>Each year, wildfires affect hundreds of counties, especially in places like California, Oregon, and Texas in the U.S. The number varies, but many areas, particularly in dry and hot regions, can experience fires, destruction, and evacuations</a:t>
            </a:r>
            <a:r>
              <a:rPr lang="en" sz="1600">
                <a:solidFill>
                  <a:schemeClr val="dk2"/>
                </a:solidFill>
                <a:latin typeface="Calibri"/>
                <a:ea typeface="Calibri"/>
                <a:cs typeface="Calibri"/>
                <a:sym typeface="Calibri"/>
              </a:rPr>
              <a:t>.</a:t>
            </a:r>
            <a:r>
              <a:rPr lang="en" sz="1300"/>
              <a:t>In the U.S., around </a:t>
            </a:r>
            <a:r>
              <a:rPr b="1" i="1" lang="en" sz="1300"/>
              <a:t>50,000 wildfires</a:t>
            </a:r>
            <a:r>
              <a:rPr lang="en" sz="1300"/>
              <a:t> occur annually, affecting about </a:t>
            </a:r>
            <a:r>
              <a:rPr b="1" i="1" lang="en" sz="1300"/>
              <a:t>100–150 counties</a:t>
            </a:r>
            <a:r>
              <a:rPr lang="en" sz="1300"/>
              <a:t> each year. California alone experiences wildfires in </a:t>
            </a:r>
            <a:r>
              <a:rPr b="1" i="1" lang="en" sz="1300"/>
              <a:t>30–40 counties</a:t>
            </a:r>
            <a:r>
              <a:rPr lang="en" sz="1300"/>
              <a:t> annually. On average, </a:t>
            </a:r>
            <a:r>
              <a:rPr b="1" i="1" lang="en" sz="1300"/>
              <a:t>4–5 million acres</a:t>
            </a:r>
            <a:r>
              <a:rPr lang="en" sz="1300"/>
              <a:t> of land are burned each year in the U.S.</a:t>
            </a:r>
            <a:endParaRPr sz="1700">
              <a:solidFill>
                <a:schemeClr val="dk2"/>
              </a:solidFill>
              <a:latin typeface="Calibri"/>
              <a:ea typeface="Calibri"/>
              <a:cs typeface="Calibri"/>
              <a:sym typeface="Calibri"/>
            </a:endParaRPr>
          </a:p>
        </p:txBody>
      </p:sp>
      <p:sp>
        <p:nvSpPr>
          <p:cNvPr id="150" name="Google Shape;150;p15"/>
          <p:cNvSpPr/>
          <p:nvPr/>
        </p:nvSpPr>
        <p:spPr>
          <a:xfrm>
            <a:off x="5584075" y="496175"/>
            <a:ext cx="2994000" cy="245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1" name="Google Shape;151;p15"/>
          <p:cNvSpPr txBox="1"/>
          <p:nvPr/>
        </p:nvSpPr>
        <p:spPr>
          <a:xfrm>
            <a:off x="5755150" y="645875"/>
            <a:ext cx="2587800" cy="26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u="sng">
                <a:latin typeface="Calibri"/>
                <a:ea typeface="Calibri"/>
                <a:cs typeface="Calibri"/>
                <a:sym typeface="Calibri"/>
              </a:rPr>
              <a:t>WHAT IS A WILDFIRE?</a:t>
            </a:r>
            <a:endParaRPr i="1" sz="2000" u="sng">
              <a:latin typeface="Calibri"/>
              <a:ea typeface="Calibri"/>
              <a:cs typeface="Calibri"/>
              <a:sym typeface="Calibri"/>
            </a:endParaRPr>
          </a:p>
          <a:p>
            <a:pPr indent="0" lvl="0" marL="0" rtl="0" algn="l">
              <a:spcBef>
                <a:spcPts val="0"/>
              </a:spcBef>
              <a:spcAft>
                <a:spcPts val="0"/>
              </a:spcAft>
              <a:buNone/>
            </a:pPr>
            <a:r>
              <a:t/>
            </a:r>
            <a:endParaRPr i="1" sz="1900" u="sng">
              <a:latin typeface="Calibri"/>
              <a:ea typeface="Calibri"/>
              <a:cs typeface="Calibri"/>
              <a:sym typeface="Calibri"/>
            </a:endParaRPr>
          </a:p>
          <a:p>
            <a:pPr indent="0" lvl="0" marL="0" rtl="0" algn="ctr">
              <a:spcBef>
                <a:spcPts val="0"/>
              </a:spcBef>
              <a:spcAft>
                <a:spcPts val="0"/>
              </a:spcAft>
              <a:buNone/>
            </a:pPr>
            <a:r>
              <a:rPr lang="en"/>
              <a:t>A </a:t>
            </a:r>
            <a:r>
              <a:rPr b="1" lang="en"/>
              <a:t>wildfire</a:t>
            </a:r>
            <a:r>
              <a:rPr lang="en"/>
              <a:t> is a large, uncontrolled fire that spreads quickly through forests, grass, or other natural areas, often caused by dry conditions, lightning, or human activities.</a:t>
            </a:r>
            <a:endParaRPr i="1" sz="1200" u="sng">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55" name="Shape 155"/>
        <p:cNvGrpSpPr/>
        <p:nvPr/>
      </p:nvGrpSpPr>
      <p:grpSpPr>
        <a:xfrm>
          <a:off x="0" y="0"/>
          <a:ext cx="0" cy="0"/>
          <a:chOff x="0" y="0"/>
          <a:chExt cx="0" cy="0"/>
        </a:xfrm>
      </p:grpSpPr>
      <p:sp>
        <p:nvSpPr>
          <p:cNvPr id="156" name="Google Shape;156;p16"/>
          <p:cNvSpPr txBox="1"/>
          <p:nvPr/>
        </p:nvSpPr>
        <p:spPr>
          <a:xfrm>
            <a:off x="3808100" y="1272175"/>
            <a:ext cx="1350000" cy="11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2100">
              <a:latin typeface="Calibri"/>
              <a:ea typeface="Calibri"/>
              <a:cs typeface="Calibri"/>
              <a:sym typeface="Calibri"/>
            </a:endParaRPr>
          </a:p>
        </p:txBody>
      </p:sp>
      <p:sp>
        <p:nvSpPr>
          <p:cNvPr id="157" name="Google Shape;157;p16"/>
          <p:cNvSpPr/>
          <p:nvPr/>
        </p:nvSpPr>
        <p:spPr>
          <a:xfrm>
            <a:off x="649950" y="1116650"/>
            <a:ext cx="2511000" cy="3430500"/>
          </a:xfrm>
          <a:prstGeom prst="roundRect">
            <a:avLst>
              <a:gd fmla="val 16667"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8" name="Google Shape;158;p16"/>
          <p:cNvSpPr/>
          <p:nvPr/>
        </p:nvSpPr>
        <p:spPr>
          <a:xfrm>
            <a:off x="3160950" y="310350"/>
            <a:ext cx="2388300" cy="561900"/>
          </a:xfrm>
          <a:prstGeom prst="rect">
            <a:avLst/>
          </a:prstGeom>
          <a:solidFill>
            <a:srgbClr val="A2C4C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2100" u="sng">
                <a:latin typeface="Calibri"/>
                <a:ea typeface="Calibri"/>
                <a:cs typeface="Calibri"/>
                <a:sym typeface="Calibri"/>
              </a:rPr>
              <a:t>Causes  of  WildFire</a:t>
            </a:r>
            <a:endParaRPr b="1" u="sng">
              <a:latin typeface="Calibri"/>
              <a:ea typeface="Calibri"/>
              <a:cs typeface="Calibri"/>
              <a:sym typeface="Calibri"/>
            </a:endParaRPr>
          </a:p>
        </p:txBody>
      </p:sp>
      <p:sp>
        <p:nvSpPr>
          <p:cNvPr id="159" name="Google Shape;159;p16"/>
          <p:cNvSpPr/>
          <p:nvPr/>
        </p:nvSpPr>
        <p:spPr>
          <a:xfrm>
            <a:off x="860225" y="1272175"/>
            <a:ext cx="2645400" cy="3430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0" name="Google Shape;160;p16"/>
          <p:cNvSpPr/>
          <p:nvPr/>
        </p:nvSpPr>
        <p:spPr>
          <a:xfrm>
            <a:off x="1114225" y="1454125"/>
            <a:ext cx="623100" cy="561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Calibri"/>
                <a:ea typeface="Calibri"/>
                <a:cs typeface="Calibri"/>
                <a:sym typeface="Calibri"/>
              </a:rPr>
              <a:t>1</a:t>
            </a:r>
            <a:endParaRPr sz="3200">
              <a:latin typeface="Calibri"/>
              <a:ea typeface="Calibri"/>
              <a:cs typeface="Calibri"/>
              <a:sym typeface="Calibri"/>
            </a:endParaRPr>
          </a:p>
        </p:txBody>
      </p:sp>
      <p:sp>
        <p:nvSpPr>
          <p:cNvPr id="161" name="Google Shape;161;p16"/>
          <p:cNvSpPr txBox="1"/>
          <p:nvPr/>
        </p:nvSpPr>
        <p:spPr>
          <a:xfrm>
            <a:off x="1059450" y="2164550"/>
            <a:ext cx="21015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
              <a:t>Arson (intentional fires)</a:t>
            </a:r>
            <a:endParaRPr/>
          </a:p>
          <a:p>
            <a:pPr indent="-317500" lvl="0" marL="457200" rtl="0" algn="l">
              <a:lnSpc>
                <a:spcPct val="115000"/>
              </a:lnSpc>
              <a:spcBef>
                <a:spcPts val="0"/>
              </a:spcBef>
              <a:spcAft>
                <a:spcPts val="0"/>
              </a:spcAft>
              <a:buSzPts val="1400"/>
              <a:buChar char="●"/>
            </a:pPr>
            <a:r>
              <a:rPr lang="en"/>
              <a:t>Unattended campfires</a:t>
            </a:r>
            <a:endParaRPr/>
          </a:p>
          <a:p>
            <a:pPr indent="-317500" lvl="0" marL="457200" rtl="0" algn="l">
              <a:lnSpc>
                <a:spcPct val="115000"/>
              </a:lnSpc>
              <a:spcBef>
                <a:spcPts val="0"/>
              </a:spcBef>
              <a:spcAft>
                <a:spcPts val="0"/>
              </a:spcAft>
              <a:buSzPts val="1400"/>
              <a:buChar char="●"/>
            </a:pPr>
            <a:r>
              <a:rPr lang="en"/>
              <a:t>Dropped cigarettes</a:t>
            </a:r>
            <a:endParaRPr/>
          </a:p>
          <a:p>
            <a:pPr indent="-317500" lvl="0" marL="457200" rtl="0" algn="l">
              <a:lnSpc>
                <a:spcPct val="115000"/>
              </a:lnSpc>
              <a:spcBef>
                <a:spcPts val="0"/>
              </a:spcBef>
              <a:spcAft>
                <a:spcPts val="0"/>
              </a:spcAft>
              <a:buSzPts val="1400"/>
              <a:buChar char="●"/>
            </a:pPr>
            <a:r>
              <a:rPr lang="en"/>
              <a:t>Faulty power lines</a:t>
            </a:r>
            <a:endParaRPr/>
          </a:p>
          <a:p>
            <a:pPr indent="-317500" lvl="0" marL="457200" rtl="0" algn="l">
              <a:lnSpc>
                <a:spcPct val="115000"/>
              </a:lnSpc>
              <a:spcBef>
                <a:spcPts val="0"/>
              </a:spcBef>
              <a:spcAft>
                <a:spcPts val="0"/>
              </a:spcAft>
              <a:buSzPts val="1400"/>
              <a:buChar char="●"/>
            </a:pPr>
            <a:r>
              <a:rPr lang="en"/>
              <a:t>Agricultural burning</a:t>
            </a:r>
            <a:endParaRPr sz="1600">
              <a:solidFill>
                <a:schemeClr val="dk2"/>
              </a:solidFill>
              <a:latin typeface="Calibri"/>
              <a:ea typeface="Calibri"/>
              <a:cs typeface="Calibri"/>
              <a:sym typeface="Calibri"/>
            </a:endParaRPr>
          </a:p>
        </p:txBody>
      </p:sp>
      <p:sp>
        <p:nvSpPr>
          <p:cNvPr id="162" name="Google Shape;162;p16"/>
          <p:cNvSpPr txBox="1"/>
          <p:nvPr/>
        </p:nvSpPr>
        <p:spPr>
          <a:xfrm>
            <a:off x="1993875" y="1542625"/>
            <a:ext cx="6741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63" name="Google Shape;163;p16"/>
          <p:cNvSpPr txBox="1"/>
          <p:nvPr/>
        </p:nvSpPr>
        <p:spPr>
          <a:xfrm>
            <a:off x="1810600" y="1454125"/>
            <a:ext cx="16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Calibri"/>
                <a:ea typeface="Calibri"/>
                <a:cs typeface="Calibri"/>
                <a:sym typeface="Calibri"/>
              </a:rPr>
              <a:t>HUMAN CAUSES</a:t>
            </a:r>
            <a:endParaRPr b="1" sz="1600">
              <a:solidFill>
                <a:schemeClr val="dk2"/>
              </a:solidFill>
              <a:latin typeface="Calibri"/>
              <a:ea typeface="Calibri"/>
              <a:cs typeface="Calibri"/>
              <a:sym typeface="Calibri"/>
            </a:endParaRPr>
          </a:p>
        </p:txBody>
      </p:sp>
      <p:sp>
        <p:nvSpPr>
          <p:cNvPr id="164" name="Google Shape;164;p16"/>
          <p:cNvSpPr/>
          <p:nvPr/>
        </p:nvSpPr>
        <p:spPr>
          <a:xfrm>
            <a:off x="5066200" y="1207975"/>
            <a:ext cx="2511000" cy="3430500"/>
          </a:xfrm>
          <a:prstGeom prst="roundRect">
            <a:avLst>
              <a:gd fmla="val 16667"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5" name="Google Shape;165;p16"/>
          <p:cNvSpPr/>
          <p:nvPr/>
        </p:nvSpPr>
        <p:spPr>
          <a:xfrm>
            <a:off x="5316975" y="1373225"/>
            <a:ext cx="2645400" cy="33294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6" name="Google Shape;166;p16"/>
          <p:cNvSpPr/>
          <p:nvPr/>
        </p:nvSpPr>
        <p:spPr>
          <a:xfrm>
            <a:off x="5603800" y="1585375"/>
            <a:ext cx="623100" cy="561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Calibri"/>
                <a:ea typeface="Calibri"/>
                <a:cs typeface="Calibri"/>
                <a:sym typeface="Calibri"/>
              </a:rPr>
              <a:t>2</a:t>
            </a:r>
            <a:endParaRPr sz="3200">
              <a:latin typeface="Calibri"/>
              <a:ea typeface="Calibri"/>
              <a:cs typeface="Calibri"/>
              <a:sym typeface="Calibri"/>
            </a:endParaRPr>
          </a:p>
        </p:txBody>
      </p:sp>
      <p:sp>
        <p:nvSpPr>
          <p:cNvPr id="167" name="Google Shape;167;p16"/>
          <p:cNvSpPr txBox="1"/>
          <p:nvPr/>
        </p:nvSpPr>
        <p:spPr>
          <a:xfrm>
            <a:off x="6325275" y="1585375"/>
            <a:ext cx="163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Natural causes</a:t>
            </a:r>
            <a:endParaRPr b="1" sz="1800">
              <a:solidFill>
                <a:schemeClr val="dk2"/>
              </a:solidFill>
              <a:latin typeface="Calibri"/>
              <a:ea typeface="Calibri"/>
              <a:cs typeface="Calibri"/>
              <a:sym typeface="Calibri"/>
            </a:endParaRPr>
          </a:p>
        </p:txBody>
      </p:sp>
      <p:sp>
        <p:nvSpPr>
          <p:cNvPr id="168" name="Google Shape;168;p16"/>
          <p:cNvSpPr txBox="1"/>
          <p:nvPr/>
        </p:nvSpPr>
        <p:spPr>
          <a:xfrm>
            <a:off x="5988950" y="2365200"/>
            <a:ext cx="16983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
              <a:t>Lightning</a:t>
            </a:r>
            <a:endParaRPr/>
          </a:p>
          <a:p>
            <a:pPr indent="-317500" lvl="0" marL="457200" rtl="0" algn="l">
              <a:lnSpc>
                <a:spcPct val="115000"/>
              </a:lnSpc>
              <a:spcBef>
                <a:spcPts val="0"/>
              </a:spcBef>
              <a:spcAft>
                <a:spcPts val="0"/>
              </a:spcAft>
              <a:buSzPts val="1400"/>
              <a:buChar char="●"/>
            </a:pPr>
            <a:r>
              <a:rPr lang="en"/>
              <a:t>Volcanic eruptions</a:t>
            </a:r>
            <a:endParaRPr/>
          </a:p>
          <a:p>
            <a:pPr indent="-317500" lvl="0" marL="457200" rtl="0" algn="l">
              <a:lnSpc>
                <a:spcPct val="115000"/>
              </a:lnSpc>
              <a:spcBef>
                <a:spcPts val="0"/>
              </a:spcBef>
              <a:spcAft>
                <a:spcPts val="0"/>
              </a:spcAft>
              <a:buSzPts val="1400"/>
              <a:buChar char="●"/>
            </a:pPr>
            <a:r>
              <a:rPr lang="en"/>
              <a:t>Drought and dry conditions</a:t>
            </a:r>
            <a:endParaRPr sz="15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72" name="Shape 172"/>
        <p:cNvGrpSpPr/>
        <p:nvPr/>
      </p:nvGrpSpPr>
      <p:grpSpPr>
        <a:xfrm>
          <a:off x="0" y="0"/>
          <a:ext cx="0" cy="0"/>
          <a:chOff x="0" y="0"/>
          <a:chExt cx="0" cy="0"/>
        </a:xfrm>
      </p:grpSpPr>
      <p:sp>
        <p:nvSpPr>
          <p:cNvPr id="173" name="Google Shape;173;p17"/>
          <p:cNvSpPr txBox="1"/>
          <p:nvPr>
            <p:ph idx="1" type="body"/>
          </p:nvPr>
        </p:nvSpPr>
        <p:spPr>
          <a:xfrm>
            <a:off x="2893700" y="302825"/>
            <a:ext cx="7415100" cy="605100"/>
          </a:xfrm>
          <a:prstGeom prst="rect">
            <a:avLst/>
          </a:prstGeom>
        </p:spPr>
        <p:txBody>
          <a:bodyPr anchorCtr="0" anchor="b" bIns="91425" lIns="91425" spcFirstLastPara="1" rIns="91425" wrap="square" tIns="91425">
            <a:noAutofit/>
          </a:bodyPr>
          <a:lstStyle/>
          <a:p>
            <a:pPr indent="0" lvl="0" marL="0" rtl="0" algn="l">
              <a:lnSpc>
                <a:spcPct val="90000"/>
              </a:lnSpc>
              <a:spcBef>
                <a:spcPts val="1200"/>
              </a:spcBef>
              <a:spcAft>
                <a:spcPts val="0"/>
              </a:spcAft>
              <a:buSzPts val="358"/>
              <a:buNone/>
            </a:pPr>
            <a:r>
              <a:rPr b="1" lang="en" sz="1988" u="sng">
                <a:solidFill>
                  <a:srgbClr val="000000"/>
                </a:solidFill>
                <a:latin typeface="Arial"/>
                <a:ea typeface="Arial"/>
                <a:cs typeface="Arial"/>
                <a:sym typeface="Arial"/>
              </a:rPr>
              <a:t>Prevention of Wildfire: </a:t>
            </a:r>
            <a:endParaRPr sz="1988" u="sng">
              <a:solidFill>
                <a:srgbClr val="000000"/>
              </a:solidFill>
              <a:latin typeface="Arial"/>
              <a:ea typeface="Arial"/>
              <a:cs typeface="Arial"/>
              <a:sym typeface="Arial"/>
            </a:endParaRPr>
          </a:p>
          <a:p>
            <a:pPr indent="0" lvl="0" marL="0" rtl="0" algn="l">
              <a:lnSpc>
                <a:spcPct val="90000"/>
              </a:lnSpc>
              <a:spcBef>
                <a:spcPts val="0"/>
              </a:spcBef>
              <a:spcAft>
                <a:spcPts val="0"/>
              </a:spcAft>
              <a:buSzPts val="358"/>
              <a:buNone/>
            </a:pPr>
            <a:r>
              <a:t/>
            </a:r>
            <a:endParaRPr sz="100"/>
          </a:p>
        </p:txBody>
      </p:sp>
      <p:sp>
        <p:nvSpPr>
          <p:cNvPr id="174" name="Google Shape;174;p17"/>
          <p:cNvSpPr/>
          <p:nvPr/>
        </p:nvSpPr>
        <p:spPr>
          <a:xfrm>
            <a:off x="515700" y="1030100"/>
            <a:ext cx="2589900" cy="1906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1200"/>
              <a:t>Creating Defensible Space</a:t>
            </a:r>
            <a:r>
              <a:rPr lang="en" sz="1200"/>
              <a:t>:</a:t>
            </a:r>
            <a:endParaRPr sz="1200"/>
          </a:p>
          <a:p>
            <a:pPr indent="0" lvl="0" marL="0" rtl="0" algn="ctr">
              <a:lnSpc>
                <a:spcPct val="115000"/>
              </a:lnSpc>
              <a:spcBef>
                <a:spcPts val="1200"/>
              </a:spcBef>
              <a:spcAft>
                <a:spcPts val="1200"/>
              </a:spcAft>
              <a:buNone/>
            </a:pPr>
            <a:r>
              <a:rPr lang="en" sz="1100"/>
              <a:t> Clear vegetation, leaves, and debris around homes and buildings to reduce the spread of fire.</a:t>
            </a:r>
            <a:endParaRPr>
              <a:latin typeface="Calibri"/>
              <a:ea typeface="Calibri"/>
              <a:cs typeface="Calibri"/>
              <a:sym typeface="Calibri"/>
            </a:endParaRPr>
          </a:p>
        </p:txBody>
      </p:sp>
      <p:sp>
        <p:nvSpPr>
          <p:cNvPr id="175" name="Google Shape;175;p17"/>
          <p:cNvSpPr/>
          <p:nvPr/>
        </p:nvSpPr>
        <p:spPr>
          <a:xfrm>
            <a:off x="1908350" y="2411675"/>
            <a:ext cx="2462400" cy="179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1200"/>
              <a:t>Fire-Resistant Landscaping</a:t>
            </a:r>
            <a:r>
              <a:rPr lang="en" sz="1200"/>
              <a:t>:</a:t>
            </a:r>
            <a:endParaRPr sz="1200"/>
          </a:p>
          <a:p>
            <a:pPr indent="0" lvl="0" marL="0" rtl="0" algn="ctr">
              <a:lnSpc>
                <a:spcPct val="115000"/>
              </a:lnSpc>
              <a:spcBef>
                <a:spcPts val="1200"/>
              </a:spcBef>
              <a:spcAft>
                <a:spcPts val="1200"/>
              </a:spcAft>
              <a:buNone/>
            </a:pPr>
            <a:r>
              <a:rPr lang="en" sz="1100"/>
              <a:t> Plant fire-resistant vegetation, and space trees and shrubs apart to reduce fire risk.</a:t>
            </a:r>
            <a:endParaRPr>
              <a:latin typeface="Calibri"/>
              <a:ea typeface="Calibri"/>
              <a:cs typeface="Calibri"/>
              <a:sym typeface="Calibri"/>
            </a:endParaRPr>
          </a:p>
        </p:txBody>
      </p:sp>
      <p:sp>
        <p:nvSpPr>
          <p:cNvPr id="176" name="Google Shape;176;p17"/>
          <p:cNvSpPr/>
          <p:nvPr/>
        </p:nvSpPr>
        <p:spPr>
          <a:xfrm>
            <a:off x="3667925" y="1165525"/>
            <a:ext cx="2589900" cy="21015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1200"/>
              <a:t>   </a:t>
            </a:r>
            <a:r>
              <a:rPr b="1" lang="en" sz="1200"/>
              <a:t>Proper Equipment   Maintenance</a:t>
            </a:r>
            <a:r>
              <a:rPr lang="en" sz="1200"/>
              <a:t>:</a:t>
            </a:r>
            <a:r>
              <a:rPr lang="en" sz="1100"/>
              <a:t> </a:t>
            </a:r>
            <a:endParaRPr sz="1100"/>
          </a:p>
          <a:p>
            <a:pPr indent="0" lvl="0" marL="0" rtl="0" algn="ctr">
              <a:lnSpc>
                <a:spcPct val="115000"/>
              </a:lnSpc>
              <a:spcBef>
                <a:spcPts val="1200"/>
              </a:spcBef>
              <a:spcAft>
                <a:spcPts val="0"/>
              </a:spcAft>
              <a:buNone/>
            </a:pPr>
            <a:r>
              <a:rPr lang="en" sz="1100"/>
              <a:t>Regularly maintain equipment like lawnmowers, chainsaws, and grills to avoid sparks that can ignite a fire.</a:t>
            </a:r>
            <a:endParaRPr sz="1100"/>
          </a:p>
          <a:p>
            <a:pPr indent="0" lvl="0" marL="0" rtl="0" algn="l">
              <a:spcBef>
                <a:spcPts val="1200"/>
              </a:spcBef>
              <a:spcAft>
                <a:spcPts val="0"/>
              </a:spcAft>
              <a:buNone/>
            </a:pPr>
            <a:r>
              <a:t/>
            </a:r>
            <a:endParaRPr>
              <a:latin typeface="Calibri"/>
              <a:ea typeface="Calibri"/>
              <a:cs typeface="Calibri"/>
              <a:sym typeface="Calibri"/>
            </a:endParaRPr>
          </a:p>
        </p:txBody>
      </p:sp>
      <p:sp>
        <p:nvSpPr>
          <p:cNvPr id="177" name="Google Shape;177;p17"/>
          <p:cNvSpPr/>
          <p:nvPr/>
        </p:nvSpPr>
        <p:spPr>
          <a:xfrm>
            <a:off x="5640150" y="2350600"/>
            <a:ext cx="2462400" cy="179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1200"/>
              <a:t>Fire-Resistant Building Materials</a:t>
            </a:r>
            <a:r>
              <a:rPr lang="en" sz="1200"/>
              <a:t>:</a:t>
            </a:r>
            <a:endParaRPr sz="1200"/>
          </a:p>
          <a:p>
            <a:pPr indent="0" lvl="0" marL="0" rtl="0" algn="ctr">
              <a:lnSpc>
                <a:spcPct val="115000"/>
              </a:lnSpc>
              <a:spcBef>
                <a:spcPts val="1200"/>
              </a:spcBef>
              <a:spcAft>
                <a:spcPts val="1200"/>
              </a:spcAft>
              <a:buNone/>
            </a:pPr>
            <a:r>
              <a:rPr lang="en" sz="1100"/>
              <a:t> Use fire-resistant roofing, siding, and windows to help protect homes from wildfires.</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81" name="Shape 181"/>
        <p:cNvGrpSpPr/>
        <p:nvPr/>
      </p:nvGrpSpPr>
      <p:grpSpPr>
        <a:xfrm>
          <a:off x="0" y="0"/>
          <a:ext cx="0" cy="0"/>
          <a:chOff x="0" y="0"/>
          <a:chExt cx="0" cy="0"/>
        </a:xfrm>
      </p:grpSpPr>
      <p:sp>
        <p:nvSpPr>
          <p:cNvPr id="182" name="Google Shape;182;p18"/>
          <p:cNvSpPr/>
          <p:nvPr/>
        </p:nvSpPr>
        <p:spPr>
          <a:xfrm>
            <a:off x="300075" y="383675"/>
            <a:ext cx="2810100" cy="2052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t/>
            </a:r>
            <a:endParaRPr sz="1100"/>
          </a:p>
          <a:p>
            <a:pPr indent="457200" lvl="0" marL="0" rtl="0" algn="l">
              <a:lnSpc>
                <a:spcPct val="115000"/>
              </a:lnSpc>
              <a:spcBef>
                <a:spcPts val="1200"/>
              </a:spcBef>
              <a:spcAft>
                <a:spcPts val="0"/>
              </a:spcAft>
              <a:buNone/>
            </a:pPr>
            <a:r>
              <a:t/>
            </a:r>
            <a:endParaRPr b="1" sz="1100"/>
          </a:p>
          <a:p>
            <a:pPr indent="457200" lvl="0" marL="0" rtl="0" algn="l">
              <a:lnSpc>
                <a:spcPct val="115000"/>
              </a:lnSpc>
              <a:spcBef>
                <a:spcPts val="1200"/>
              </a:spcBef>
              <a:spcAft>
                <a:spcPts val="0"/>
              </a:spcAft>
              <a:buNone/>
            </a:pPr>
            <a:r>
              <a:t/>
            </a:r>
            <a:endParaRPr b="1" sz="1100"/>
          </a:p>
          <a:p>
            <a:pPr indent="457200" lvl="0" marL="0" rtl="0" algn="l">
              <a:lnSpc>
                <a:spcPct val="115000"/>
              </a:lnSpc>
              <a:spcBef>
                <a:spcPts val="1200"/>
              </a:spcBef>
              <a:spcAft>
                <a:spcPts val="0"/>
              </a:spcAft>
              <a:buNone/>
            </a:pPr>
            <a:r>
              <a:rPr b="1" lang="en" sz="1100"/>
              <a:t>Safe Campfire Practices</a:t>
            </a:r>
            <a:endParaRPr b="1" sz="1100"/>
          </a:p>
          <a:p>
            <a:pPr indent="0" lvl="0" marL="0" rtl="0" algn="l">
              <a:lnSpc>
                <a:spcPct val="115000"/>
              </a:lnSpc>
              <a:spcBef>
                <a:spcPts val="1200"/>
              </a:spcBef>
              <a:spcAft>
                <a:spcPts val="1200"/>
              </a:spcAft>
              <a:buNone/>
            </a:pPr>
            <a:r>
              <a:rPr lang="en" sz="1100"/>
              <a:t>Build fires in designated areas, keep them small, and never leave them unattended. Extinguish them fully before leaving</a:t>
            </a:r>
            <a:endParaRPr>
              <a:latin typeface="Calibri"/>
              <a:ea typeface="Calibri"/>
              <a:cs typeface="Calibri"/>
              <a:sym typeface="Calibri"/>
            </a:endParaRPr>
          </a:p>
        </p:txBody>
      </p:sp>
      <p:sp>
        <p:nvSpPr>
          <p:cNvPr id="183" name="Google Shape;183;p18"/>
          <p:cNvSpPr/>
          <p:nvPr/>
        </p:nvSpPr>
        <p:spPr>
          <a:xfrm>
            <a:off x="5793450" y="2571875"/>
            <a:ext cx="2810100" cy="2052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rPr b="1" lang="en" sz="1100"/>
              <a:t>       </a:t>
            </a:r>
            <a:r>
              <a:rPr b="1" lang="en" sz="1100"/>
              <a:t>Monitoring and Early Detection</a:t>
            </a:r>
            <a:r>
              <a:rPr lang="en" sz="1100"/>
              <a:t>: </a:t>
            </a:r>
            <a:endParaRPr sz="1100"/>
          </a:p>
          <a:p>
            <a:pPr indent="0" lvl="0" marL="0" rtl="0" algn="l">
              <a:lnSpc>
                <a:spcPct val="115000"/>
              </a:lnSpc>
              <a:spcBef>
                <a:spcPts val="1200"/>
              </a:spcBef>
              <a:spcAft>
                <a:spcPts val="1200"/>
              </a:spcAft>
              <a:buNone/>
            </a:pPr>
            <a:r>
              <a:rPr lang="en" sz="1100"/>
              <a:t>Use technology and sensors to detect potential fires early and take swift action.</a:t>
            </a:r>
            <a:endParaRPr>
              <a:latin typeface="Calibri"/>
              <a:ea typeface="Calibri"/>
              <a:cs typeface="Calibri"/>
              <a:sym typeface="Calibri"/>
            </a:endParaRPr>
          </a:p>
        </p:txBody>
      </p:sp>
      <p:sp>
        <p:nvSpPr>
          <p:cNvPr id="184" name="Google Shape;184;p18"/>
          <p:cNvSpPr/>
          <p:nvPr/>
        </p:nvSpPr>
        <p:spPr>
          <a:xfrm>
            <a:off x="5793450" y="383675"/>
            <a:ext cx="2810100" cy="2003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rPr b="1" lang="en" sz="1100"/>
              <a:t>     </a:t>
            </a:r>
            <a:r>
              <a:rPr b="1" lang="en" sz="1100"/>
              <a:t>Controlled Burns and Firebreaks</a:t>
            </a:r>
            <a:r>
              <a:rPr lang="en" sz="1100"/>
              <a:t>: </a:t>
            </a:r>
            <a:endParaRPr sz="1100"/>
          </a:p>
          <a:p>
            <a:pPr indent="0" lvl="0" marL="0" rtl="0" algn="l">
              <a:lnSpc>
                <a:spcPct val="115000"/>
              </a:lnSpc>
              <a:spcBef>
                <a:spcPts val="1200"/>
              </a:spcBef>
              <a:spcAft>
                <a:spcPts val="1200"/>
              </a:spcAft>
              <a:buNone/>
            </a:pPr>
            <a:r>
              <a:rPr lang="en" sz="1100"/>
              <a:t>Firefighters use controlled burns and create firebreaks to remove vegetation and stop the spread of wildfires</a:t>
            </a:r>
            <a:endParaRPr>
              <a:latin typeface="Calibri"/>
              <a:ea typeface="Calibri"/>
              <a:cs typeface="Calibri"/>
              <a:sym typeface="Calibri"/>
            </a:endParaRPr>
          </a:p>
        </p:txBody>
      </p:sp>
      <p:sp>
        <p:nvSpPr>
          <p:cNvPr id="185" name="Google Shape;185;p18"/>
          <p:cNvSpPr/>
          <p:nvPr/>
        </p:nvSpPr>
        <p:spPr>
          <a:xfrm>
            <a:off x="300075" y="2571750"/>
            <a:ext cx="2810100" cy="21882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1200"/>
              </a:spcAft>
              <a:buNone/>
            </a:pPr>
            <a:r>
              <a:rPr b="1" lang="en" sz="1100"/>
              <a:t>Community Awareness and Education</a:t>
            </a:r>
            <a:r>
              <a:rPr lang="en" sz="1100"/>
              <a:t>: Promote wildfire safety through education on evacuation plans, fire risk factors, and fire safety measures.</a:t>
            </a:r>
            <a:endParaRPr>
              <a:latin typeface="Calibri"/>
              <a:ea typeface="Calibri"/>
              <a:cs typeface="Calibri"/>
              <a:sym typeface="Calibri"/>
            </a:endParaRPr>
          </a:p>
        </p:txBody>
      </p:sp>
      <p:pic>
        <p:nvPicPr>
          <p:cNvPr descr="Campfire-1631959500 | Free SVG" id="186" name="Google Shape;186;p18"/>
          <p:cNvPicPr preferRelativeResize="0"/>
          <p:nvPr/>
        </p:nvPicPr>
        <p:blipFill>
          <a:blip r:embed="rId3">
            <a:alphaModFix/>
          </a:blip>
          <a:stretch>
            <a:fillRect/>
          </a:stretch>
        </p:blipFill>
        <p:spPr>
          <a:xfrm>
            <a:off x="820998" y="449975"/>
            <a:ext cx="1768250" cy="1018226"/>
          </a:xfrm>
          <a:prstGeom prst="rect">
            <a:avLst/>
          </a:prstGeom>
          <a:noFill/>
          <a:ln>
            <a:noFill/>
          </a:ln>
        </p:spPr>
      </p:pic>
      <p:pic>
        <p:nvPicPr>
          <p:cNvPr descr="Firefighter vector drawing | Free SVG" id="187" name="Google Shape;187;p18"/>
          <p:cNvPicPr preferRelativeResize="0"/>
          <p:nvPr/>
        </p:nvPicPr>
        <p:blipFill>
          <a:blip r:embed="rId4">
            <a:alphaModFix/>
          </a:blip>
          <a:stretch>
            <a:fillRect/>
          </a:stretch>
        </p:blipFill>
        <p:spPr>
          <a:xfrm>
            <a:off x="6644000" y="483850"/>
            <a:ext cx="1462725" cy="950475"/>
          </a:xfrm>
          <a:prstGeom prst="rect">
            <a:avLst/>
          </a:prstGeom>
          <a:noFill/>
          <a:ln>
            <a:noFill/>
          </a:ln>
        </p:spPr>
      </p:pic>
      <p:pic>
        <p:nvPicPr>
          <p:cNvPr descr="Collection Of Books Free Stock Photo - Public Domain Pictures" id="188" name="Google Shape;188;p18"/>
          <p:cNvPicPr preferRelativeResize="0"/>
          <p:nvPr/>
        </p:nvPicPr>
        <p:blipFill>
          <a:blip r:embed="rId5">
            <a:alphaModFix/>
          </a:blip>
          <a:stretch>
            <a:fillRect/>
          </a:stretch>
        </p:blipFill>
        <p:spPr>
          <a:xfrm>
            <a:off x="726800" y="2651075"/>
            <a:ext cx="1956650" cy="1018224"/>
          </a:xfrm>
          <a:prstGeom prst="rect">
            <a:avLst/>
          </a:prstGeom>
          <a:noFill/>
          <a:ln>
            <a:noFill/>
          </a:ln>
        </p:spPr>
      </p:pic>
      <p:pic>
        <p:nvPicPr>
          <p:cNvPr id="189" name="Google Shape;189;p18"/>
          <p:cNvPicPr preferRelativeResize="0"/>
          <p:nvPr/>
        </p:nvPicPr>
        <p:blipFill>
          <a:blip r:embed="rId6">
            <a:alphaModFix/>
          </a:blip>
          <a:stretch>
            <a:fillRect/>
          </a:stretch>
        </p:blipFill>
        <p:spPr>
          <a:xfrm>
            <a:off x="6294375" y="2651075"/>
            <a:ext cx="1768250" cy="1018225"/>
          </a:xfrm>
          <a:prstGeom prst="rect">
            <a:avLst/>
          </a:prstGeom>
          <a:solidFill>
            <a:srgbClr val="D0E0E3"/>
          </a:solidFill>
          <a:ln>
            <a:noFill/>
          </a:ln>
        </p:spPr>
      </p:pic>
      <p:sp>
        <p:nvSpPr>
          <p:cNvPr id="190" name="Google Shape;190;p18"/>
          <p:cNvSpPr/>
          <p:nvPr/>
        </p:nvSpPr>
        <p:spPr>
          <a:xfrm>
            <a:off x="3293588" y="2045200"/>
            <a:ext cx="2316438" cy="781920"/>
          </a:xfrm>
          <a:prstGeom prst="flowChartTerminator">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Calibri"/>
                <a:ea typeface="Calibri"/>
                <a:cs typeface="Calibri"/>
                <a:sym typeface="Calibri"/>
              </a:rPr>
              <a:t>MORE ON PREVENTION</a:t>
            </a:r>
            <a:endParaRPr b="1" sz="15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94" name="Shape 194"/>
        <p:cNvGrpSpPr/>
        <p:nvPr/>
      </p:nvGrpSpPr>
      <p:grpSpPr>
        <a:xfrm>
          <a:off x="0" y="0"/>
          <a:ext cx="0" cy="0"/>
          <a:chOff x="0" y="0"/>
          <a:chExt cx="0" cy="0"/>
        </a:xfrm>
      </p:grpSpPr>
      <p:pic>
        <p:nvPicPr>
          <p:cNvPr id="195" name="Google Shape;195;p19"/>
          <p:cNvPicPr preferRelativeResize="0"/>
          <p:nvPr/>
        </p:nvPicPr>
        <p:blipFill>
          <a:blip r:embed="rId3">
            <a:alphaModFix/>
          </a:blip>
          <a:stretch>
            <a:fillRect/>
          </a:stretch>
        </p:blipFill>
        <p:spPr>
          <a:xfrm>
            <a:off x="195175" y="268675"/>
            <a:ext cx="4918375" cy="4606149"/>
          </a:xfrm>
          <a:prstGeom prst="rect">
            <a:avLst/>
          </a:prstGeom>
          <a:noFill/>
          <a:ln>
            <a:noFill/>
          </a:ln>
        </p:spPr>
      </p:pic>
      <p:sp>
        <p:nvSpPr>
          <p:cNvPr id="196" name="Google Shape;196;p19"/>
          <p:cNvSpPr/>
          <p:nvPr/>
        </p:nvSpPr>
        <p:spPr>
          <a:xfrm>
            <a:off x="5295325" y="268675"/>
            <a:ext cx="3550200" cy="4606150"/>
          </a:xfrm>
          <a:prstGeom prst="flowChartOffpageConnector">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7" name="Google Shape;197;p19"/>
          <p:cNvSpPr txBox="1"/>
          <p:nvPr/>
        </p:nvSpPr>
        <p:spPr>
          <a:xfrm>
            <a:off x="5402275" y="378550"/>
            <a:ext cx="3336300" cy="359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The heatmap </a:t>
            </a:r>
            <a:r>
              <a:rPr b="1" lang="en" sz="1100"/>
              <a:t>shows the relationship between different environmental factors and wildfire occurrences</a:t>
            </a:r>
            <a:r>
              <a:rPr lang="en" sz="1100"/>
              <a:t>. It uses colors and numbers to indicate how strongly each factor (like temperature, humidity, and vegetation) is related to the likelihood of wildfires.</a:t>
            </a:r>
            <a:endParaRPr sz="1100"/>
          </a:p>
          <a:p>
            <a:pPr indent="-298450" lvl="0" marL="457200" rtl="0" algn="l">
              <a:lnSpc>
                <a:spcPct val="115000"/>
              </a:lnSpc>
              <a:spcBef>
                <a:spcPts val="1200"/>
              </a:spcBef>
              <a:spcAft>
                <a:spcPts val="0"/>
              </a:spcAft>
              <a:buSzPts val="1100"/>
              <a:buChar char="●"/>
            </a:pPr>
            <a:r>
              <a:rPr b="1" lang="en" sz="1100"/>
              <a:t>Red</a:t>
            </a:r>
            <a:r>
              <a:rPr lang="en" sz="1100"/>
              <a:t> colors mean a strong positive relationship (e.g., higher temperature = more wildfires).</a:t>
            </a:r>
            <a:endParaRPr sz="1100"/>
          </a:p>
          <a:p>
            <a:pPr indent="-298450" lvl="0" marL="457200" rtl="0" algn="l">
              <a:lnSpc>
                <a:spcPct val="115000"/>
              </a:lnSpc>
              <a:spcBef>
                <a:spcPts val="0"/>
              </a:spcBef>
              <a:spcAft>
                <a:spcPts val="0"/>
              </a:spcAft>
              <a:buSzPts val="1100"/>
              <a:buChar char="●"/>
            </a:pPr>
            <a:r>
              <a:rPr b="1" lang="en" sz="1100"/>
              <a:t>Blue</a:t>
            </a:r>
            <a:r>
              <a:rPr lang="en" sz="1100"/>
              <a:t> colors mean a strong negative relationship (e.g., more humidity = fewer wildfires).</a:t>
            </a:r>
            <a:endParaRPr sz="1100"/>
          </a:p>
          <a:p>
            <a:pPr indent="-298450" lvl="0" marL="457200" rtl="0" algn="l">
              <a:lnSpc>
                <a:spcPct val="115000"/>
              </a:lnSpc>
              <a:spcBef>
                <a:spcPts val="0"/>
              </a:spcBef>
              <a:spcAft>
                <a:spcPts val="0"/>
              </a:spcAft>
              <a:buSzPts val="1100"/>
              <a:buChar char="●"/>
            </a:pPr>
            <a:r>
              <a:rPr b="1" lang="en" sz="1100"/>
              <a:t>Numbers</a:t>
            </a:r>
            <a:r>
              <a:rPr lang="en" sz="1100"/>
              <a:t> tell you the exact strength of the relationship (from -1 to 1).</a:t>
            </a:r>
            <a:endParaRPr sz="1100"/>
          </a:p>
          <a:p>
            <a:pPr indent="0" lvl="0" marL="0" rtl="0" algn="l">
              <a:lnSpc>
                <a:spcPct val="115000"/>
              </a:lnSpc>
              <a:spcBef>
                <a:spcPts val="1200"/>
              </a:spcBef>
              <a:spcAft>
                <a:spcPts val="1200"/>
              </a:spcAft>
              <a:buNone/>
            </a:pPr>
            <a:r>
              <a:rPr lang="en" sz="1100"/>
              <a:t>In short, the heatmap helps us see which factors are most important in predicting wildfires.</a:t>
            </a:r>
            <a:endParaRPr sz="1300">
              <a:solidFill>
                <a:schemeClr val="dk2"/>
              </a:solidFill>
              <a:latin typeface="Calibri"/>
              <a:ea typeface="Calibri"/>
              <a:cs typeface="Calibri"/>
              <a:sym typeface="Calibri"/>
            </a:endParaRPr>
          </a:p>
        </p:txBody>
      </p:sp>
      <p:sp>
        <p:nvSpPr>
          <p:cNvPr id="198" name="Google Shape;198;p19"/>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2" name="Shape 202"/>
        <p:cNvGrpSpPr/>
        <p:nvPr/>
      </p:nvGrpSpPr>
      <p:grpSpPr>
        <a:xfrm>
          <a:off x="0" y="0"/>
          <a:ext cx="0" cy="0"/>
          <a:chOff x="0" y="0"/>
          <a:chExt cx="0" cy="0"/>
        </a:xfrm>
      </p:grpSpPr>
      <p:pic>
        <p:nvPicPr>
          <p:cNvPr id="203" name="Google Shape;203;p20"/>
          <p:cNvPicPr preferRelativeResize="0"/>
          <p:nvPr/>
        </p:nvPicPr>
        <p:blipFill>
          <a:blip r:embed="rId3">
            <a:alphaModFix/>
          </a:blip>
          <a:stretch>
            <a:fillRect/>
          </a:stretch>
        </p:blipFill>
        <p:spPr>
          <a:xfrm>
            <a:off x="237400" y="204825"/>
            <a:ext cx="4512574" cy="4742150"/>
          </a:xfrm>
          <a:prstGeom prst="rect">
            <a:avLst/>
          </a:prstGeom>
          <a:noFill/>
          <a:ln>
            <a:noFill/>
          </a:ln>
        </p:spPr>
      </p:pic>
      <p:sp>
        <p:nvSpPr>
          <p:cNvPr id="204" name="Google Shape;204;p20"/>
          <p:cNvSpPr/>
          <p:nvPr/>
        </p:nvSpPr>
        <p:spPr>
          <a:xfrm>
            <a:off x="4664450" y="271600"/>
            <a:ext cx="4127700" cy="4544700"/>
          </a:xfrm>
          <a:prstGeom prst="foldedCorner">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5" name="Google Shape;205;p20"/>
          <p:cNvSpPr txBox="1"/>
          <p:nvPr/>
        </p:nvSpPr>
        <p:spPr>
          <a:xfrm>
            <a:off x="4749975" y="378550"/>
            <a:ext cx="3903000" cy="407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This pie chart </a:t>
            </a:r>
            <a:r>
              <a:rPr b="1" lang="en" sz="1100"/>
              <a:t>shows the distribution of occurrences across different years</a:t>
            </a:r>
            <a:r>
              <a:rPr lang="en" sz="1100"/>
              <a:t> in the dataset.</a:t>
            </a:r>
            <a:endParaRPr sz="1100"/>
          </a:p>
          <a:p>
            <a:pPr indent="-298450" lvl="0" marL="457200" rtl="0" algn="l">
              <a:lnSpc>
                <a:spcPct val="115000"/>
              </a:lnSpc>
              <a:spcBef>
                <a:spcPts val="1200"/>
              </a:spcBef>
              <a:spcAft>
                <a:spcPts val="0"/>
              </a:spcAft>
              <a:buSzPts val="1100"/>
              <a:buChar char="●"/>
            </a:pPr>
            <a:r>
              <a:rPr lang="en" sz="1100"/>
              <a:t>It displays </a:t>
            </a:r>
            <a:r>
              <a:rPr b="1" lang="en" sz="1100"/>
              <a:t>how many times each year appears</a:t>
            </a:r>
            <a:r>
              <a:rPr lang="en" sz="1100"/>
              <a:t>, or how frequent data points are associated with each year.</a:t>
            </a:r>
            <a:endParaRPr sz="1100"/>
          </a:p>
          <a:p>
            <a:pPr indent="-298450" lvl="0" marL="457200" rtl="0" algn="l">
              <a:lnSpc>
                <a:spcPct val="115000"/>
              </a:lnSpc>
              <a:spcBef>
                <a:spcPts val="0"/>
              </a:spcBef>
              <a:spcAft>
                <a:spcPts val="0"/>
              </a:spcAft>
              <a:buSzPts val="1100"/>
              <a:buChar char="●"/>
            </a:pPr>
            <a:r>
              <a:rPr b="1" lang="en" sz="1100"/>
              <a:t>Each slice</a:t>
            </a:r>
            <a:r>
              <a:rPr lang="en" sz="1100"/>
              <a:t> of the pie represents a </a:t>
            </a:r>
            <a:r>
              <a:rPr b="1" lang="en" sz="1100"/>
              <a:t>specific year</a:t>
            </a:r>
            <a:r>
              <a:rPr lang="en" sz="1100"/>
              <a:t>, and the size of each slice corresponds to the </a:t>
            </a:r>
            <a:r>
              <a:rPr b="1" lang="en" sz="1100"/>
              <a:t>proportion of occurrences</a:t>
            </a:r>
            <a:r>
              <a:rPr lang="en" sz="1100"/>
              <a:t> for that year in the dataset.</a:t>
            </a:r>
            <a:endParaRPr sz="1100"/>
          </a:p>
          <a:p>
            <a:pPr indent="-298450" lvl="0" marL="457200" rtl="0" algn="l">
              <a:lnSpc>
                <a:spcPct val="115000"/>
              </a:lnSpc>
              <a:spcBef>
                <a:spcPts val="0"/>
              </a:spcBef>
              <a:spcAft>
                <a:spcPts val="0"/>
              </a:spcAft>
              <a:buSzPts val="1100"/>
              <a:buChar char="●"/>
            </a:pPr>
            <a:r>
              <a:rPr lang="en" sz="1100"/>
              <a:t>The </a:t>
            </a:r>
            <a:r>
              <a:rPr b="1" lang="en" sz="1100"/>
              <a:t>percentage labels</a:t>
            </a:r>
            <a:r>
              <a:rPr lang="en" sz="1100"/>
              <a:t> on the chart show the </a:t>
            </a:r>
            <a:r>
              <a:rPr b="1" lang="en" sz="1100"/>
              <a:t>relative frequency</a:t>
            </a:r>
            <a:r>
              <a:rPr lang="en" sz="1100"/>
              <a:t> of each year compared to the total number of data points, helping to quickly understand which years have more or fewer occurrences.</a:t>
            </a:r>
            <a:endParaRPr sz="1100"/>
          </a:p>
          <a:p>
            <a:pPr indent="0" lvl="0" marL="0" rtl="0" algn="l">
              <a:lnSpc>
                <a:spcPct val="115000"/>
              </a:lnSpc>
              <a:spcBef>
                <a:spcPts val="1200"/>
              </a:spcBef>
              <a:spcAft>
                <a:spcPts val="0"/>
              </a:spcAft>
              <a:buNone/>
            </a:pPr>
            <a:r>
              <a:rPr lang="en" sz="1100"/>
              <a:t>In summary, the chart helps to </a:t>
            </a:r>
            <a:r>
              <a:rPr b="1" lang="en" sz="1100"/>
              <a:t>visualize the spread of data over time</a:t>
            </a:r>
            <a:r>
              <a:rPr lang="en" sz="1100"/>
              <a:t>, highlighting which years are more prevalent in the dataset.</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09" name="Shape 209"/>
        <p:cNvGrpSpPr/>
        <p:nvPr/>
      </p:nvGrpSpPr>
      <p:grpSpPr>
        <a:xfrm>
          <a:off x="0" y="0"/>
          <a:ext cx="0" cy="0"/>
          <a:chOff x="0" y="0"/>
          <a:chExt cx="0" cy="0"/>
        </a:xfrm>
      </p:grpSpPr>
      <p:pic>
        <p:nvPicPr>
          <p:cNvPr id="210" name="Google Shape;210;p21"/>
          <p:cNvPicPr preferRelativeResize="0"/>
          <p:nvPr/>
        </p:nvPicPr>
        <p:blipFill>
          <a:blip r:embed="rId3">
            <a:alphaModFix/>
          </a:blip>
          <a:stretch>
            <a:fillRect/>
          </a:stretch>
        </p:blipFill>
        <p:spPr>
          <a:xfrm>
            <a:off x="290875" y="529313"/>
            <a:ext cx="4459125" cy="4084875"/>
          </a:xfrm>
          <a:prstGeom prst="rect">
            <a:avLst/>
          </a:prstGeom>
          <a:noFill/>
          <a:ln>
            <a:noFill/>
          </a:ln>
        </p:spPr>
      </p:pic>
      <p:sp>
        <p:nvSpPr>
          <p:cNvPr id="211" name="Google Shape;211;p21"/>
          <p:cNvSpPr/>
          <p:nvPr/>
        </p:nvSpPr>
        <p:spPr>
          <a:xfrm>
            <a:off x="4750000" y="298100"/>
            <a:ext cx="4116900" cy="4550400"/>
          </a:xfrm>
          <a:prstGeom prst="flowChartAlternateProcess">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2" name="Google Shape;212;p21"/>
          <p:cNvSpPr txBox="1"/>
          <p:nvPr/>
        </p:nvSpPr>
        <p:spPr>
          <a:xfrm>
            <a:off x="4888975" y="298100"/>
            <a:ext cx="4052700" cy="449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t>Think of the A/B test as testing two </a:t>
            </a:r>
            <a:r>
              <a:rPr b="1" lang="en" sz="1200"/>
              <a:t>wildfire prevention methods</a:t>
            </a:r>
            <a:r>
              <a:rPr lang="en" sz="1200"/>
              <a:t>:</a:t>
            </a:r>
            <a:endParaRPr sz="1200"/>
          </a:p>
          <a:p>
            <a:pPr indent="-304800" lvl="0" marL="457200" rtl="0" algn="l">
              <a:lnSpc>
                <a:spcPct val="115000"/>
              </a:lnSpc>
              <a:spcBef>
                <a:spcPts val="1200"/>
              </a:spcBef>
              <a:spcAft>
                <a:spcPts val="0"/>
              </a:spcAft>
              <a:buSzPts val="1200"/>
              <a:buChar char="●"/>
            </a:pPr>
            <a:r>
              <a:rPr b="1" lang="en" sz="1200"/>
              <a:t>Group A (Control)</a:t>
            </a:r>
            <a:r>
              <a:rPr lang="en" sz="1200"/>
              <a:t>: Areas without the new wildfire prevention method.</a:t>
            </a:r>
            <a:endParaRPr sz="1200"/>
          </a:p>
          <a:p>
            <a:pPr indent="-304800" lvl="0" marL="457200" rtl="0" algn="l">
              <a:lnSpc>
                <a:spcPct val="115000"/>
              </a:lnSpc>
              <a:spcBef>
                <a:spcPts val="0"/>
              </a:spcBef>
              <a:spcAft>
                <a:spcPts val="0"/>
              </a:spcAft>
              <a:buSzPts val="1200"/>
              <a:buChar char="●"/>
            </a:pPr>
            <a:r>
              <a:rPr b="1" lang="en" sz="1200"/>
              <a:t>Group B (Treatment)</a:t>
            </a:r>
            <a:r>
              <a:rPr lang="en" sz="1200"/>
              <a:t>: Areas with the new wildfire prevention method.</a:t>
            </a:r>
            <a:endParaRPr sz="1200"/>
          </a:p>
          <a:p>
            <a:pPr indent="0" lvl="0" marL="0" rtl="0" algn="l">
              <a:lnSpc>
                <a:spcPct val="115000"/>
              </a:lnSpc>
              <a:spcBef>
                <a:spcPts val="1200"/>
              </a:spcBef>
              <a:spcAft>
                <a:spcPts val="0"/>
              </a:spcAft>
              <a:buNone/>
            </a:pPr>
            <a:r>
              <a:rPr lang="en" sz="1200"/>
              <a:t>The </a:t>
            </a:r>
            <a:r>
              <a:rPr b="1" lang="en" sz="1200"/>
              <a:t>histogram</a:t>
            </a:r>
            <a:r>
              <a:rPr lang="en" sz="1200"/>
              <a:t> shows:</a:t>
            </a:r>
            <a:endParaRPr sz="1200"/>
          </a:p>
          <a:p>
            <a:pPr indent="-304800" lvl="0" marL="457200" rtl="0" algn="l">
              <a:lnSpc>
                <a:spcPct val="115000"/>
              </a:lnSpc>
              <a:spcBef>
                <a:spcPts val="1200"/>
              </a:spcBef>
              <a:spcAft>
                <a:spcPts val="0"/>
              </a:spcAft>
              <a:buSzPts val="1200"/>
              <a:buChar char="●"/>
            </a:pPr>
            <a:r>
              <a:rPr lang="en" sz="1200"/>
              <a:t>Whether wildfires </a:t>
            </a:r>
            <a:r>
              <a:rPr b="1" lang="en" sz="1200"/>
              <a:t>happened</a:t>
            </a:r>
            <a:r>
              <a:rPr lang="en" sz="1200"/>
              <a:t> (1 = wildfire, 0 = no wildfire).</a:t>
            </a:r>
            <a:endParaRPr sz="1200"/>
          </a:p>
          <a:p>
            <a:pPr indent="-304800" lvl="0" marL="457200" rtl="0" algn="l">
              <a:lnSpc>
                <a:spcPct val="115000"/>
              </a:lnSpc>
              <a:spcBef>
                <a:spcPts val="0"/>
              </a:spcBef>
              <a:spcAft>
                <a:spcPts val="0"/>
              </a:spcAft>
              <a:buSzPts val="1200"/>
              <a:buChar char="●"/>
            </a:pPr>
            <a:r>
              <a:rPr lang="en" sz="1200"/>
              <a:t>The </a:t>
            </a:r>
            <a:r>
              <a:rPr b="1" lang="en" sz="1200"/>
              <a:t>height of the bars</a:t>
            </a:r>
            <a:r>
              <a:rPr lang="en" sz="1200"/>
              <a:t> shows how often wildfires occurred in each group.</a:t>
            </a:r>
            <a:endParaRPr sz="1200"/>
          </a:p>
          <a:p>
            <a:pPr indent="0" lvl="0" marL="0" rtl="0" algn="l">
              <a:lnSpc>
                <a:spcPct val="115000"/>
              </a:lnSpc>
              <a:spcBef>
                <a:spcPts val="1200"/>
              </a:spcBef>
              <a:spcAft>
                <a:spcPts val="0"/>
              </a:spcAft>
              <a:buNone/>
            </a:pPr>
            <a:r>
              <a:rPr lang="en" sz="1200"/>
              <a:t>By comparing the </a:t>
            </a:r>
            <a:r>
              <a:rPr b="1" lang="en" sz="1200"/>
              <a:t>blue bars</a:t>
            </a:r>
            <a:r>
              <a:rPr lang="en" sz="1200"/>
              <a:t> (Group A) and </a:t>
            </a:r>
            <a:r>
              <a:rPr b="1" lang="en" sz="1200"/>
              <a:t>green bars</a:t>
            </a:r>
            <a:r>
              <a:rPr lang="en" sz="1200"/>
              <a:t> (Group B), you can see if the </a:t>
            </a:r>
            <a:r>
              <a:rPr b="1" lang="en" sz="1200"/>
              <a:t>new prevention method</a:t>
            </a:r>
            <a:r>
              <a:rPr lang="en" sz="1200"/>
              <a:t> (Group B) helped reduce the number of wildfires compared to the old method (Group A). If Group B has fewer wildfires, it means the new method is more effective.</a:t>
            </a:r>
            <a:endParaRPr sz="12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E13"/>
        </a:solidFill>
      </p:bgPr>
    </p:bg>
    <p:spTree>
      <p:nvGrpSpPr>
        <p:cNvPr id="216" name="Shape 216"/>
        <p:cNvGrpSpPr/>
        <p:nvPr/>
      </p:nvGrpSpPr>
      <p:grpSpPr>
        <a:xfrm>
          <a:off x="0" y="0"/>
          <a:ext cx="0" cy="0"/>
          <a:chOff x="0" y="0"/>
          <a:chExt cx="0" cy="0"/>
        </a:xfrm>
      </p:grpSpPr>
      <p:pic>
        <p:nvPicPr>
          <p:cNvPr id="217" name="Google Shape;217;p22"/>
          <p:cNvPicPr preferRelativeResize="0"/>
          <p:nvPr/>
        </p:nvPicPr>
        <p:blipFill>
          <a:blip r:embed="rId3">
            <a:alphaModFix/>
          </a:blip>
          <a:stretch>
            <a:fillRect/>
          </a:stretch>
        </p:blipFill>
        <p:spPr>
          <a:xfrm>
            <a:off x="141700" y="195100"/>
            <a:ext cx="4169850" cy="4802549"/>
          </a:xfrm>
          <a:prstGeom prst="rect">
            <a:avLst/>
          </a:prstGeom>
          <a:noFill/>
          <a:ln>
            <a:noFill/>
          </a:ln>
        </p:spPr>
      </p:pic>
      <p:sp>
        <p:nvSpPr>
          <p:cNvPr id="218" name="Google Shape;218;p22"/>
          <p:cNvSpPr/>
          <p:nvPr/>
        </p:nvSpPr>
        <p:spPr>
          <a:xfrm>
            <a:off x="4675125" y="260925"/>
            <a:ext cx="4084800" cy="4576800"/>
          </a:xfrm>
          <a:prstGeom prst="horizontalScroll">
            <a:avLst>
              <a:gd fmla="val 125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9" name="Google Shape;219;p22"/>
          <p:cNvSpPr txBox="1"/>
          <p:nvPr/>
        </p:nvSpPr>
        <p:spPr>
          <a:xfrm>
            <a:off x="5241875" y="667275"/>
            <a:ext cx="3304200" cy="359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This </a:t>
            </a:r>
            <a:r>
              <a:rPr b="1" lang="en" sz="1100"/>
              <a:t>box plot</a:t>
            </a:r>
            <a:r>
              <a:rPr lang="en" sz="1100"/>
              <a:t> shows the </a:t>
            </a:r>
            <a:r>
              <a:rPr b="1" lang="en" sz="1100"/>
              <a:t>distribution of the area burnt by wildfires in 2024</a:t>
            </a:r>
            <a:r>
              <a:rPr lang="en" sz="1100"/>
              <a:t>.</a:t>
            </a:r>
            <a:endParaRPr sz="1100"/>
          </a:p>
          <a:p>
            <a:pPr indent="-298450" lvl="0" marL="457200" rtl="0" algn="l">
              <a:lnSpc>
                <a:spcPct val="115000"/>
              </a:lnSpc>
              <a:spcBef>
                <a:spcPts val="1200"/>
              </a:spcBef>
              <a:spcAft>
                <a:spcPts val="0"/>
              </a:spcAft>
              <a:buSzPts val="1100"/>
              <a:buChar char="●"/>
            </a:pPr>
            <a:r>
              <a:rPr lang="en" sz="1100"/>
              <a:t>The </a:t>
            </a:r>
            <a:r>
              <a:rPr b="1" lang="en" sz="1100"/>
              <a:t>middle line</a:t>
            </a:r>
            <a:r>
              <a:rPr lang="en" sz="1100"/>
              <a:t> of the box shows the </a:t>
            </a:r>
            <a:r>
              <a:rPr b="1" lang="en" sz="1100"/>
              <a:t>median</a:t>
            </a:r>
            <a:r>
              <a:rPr lang="en" sz="1100"/>
              <a:t> area burnt, which is the typical size of wildfires.</a:t>
            </a:r>
            <a:endParaRPr sz="1100"/>
          </a:p>
          <a:p>
            <a:pPr indent="-298450" lvl="0" marL="457200" rtl="0" algn="l">
              <a:lnSpc>
                <a:spcPct val="115000"/>
              </a:lnSpc>
              <a:spcBef>
                <a:spcPts val="0"/>
              </a:spcBef>
              <a:spcAft>
                <a:spcPts val="0"/>
              </a:spcAft>
              <a:buSzPts val="1100"/>
              <a:buChar char="●"/>
            </a:pPr>
            <a:r>
              <a:rPr lang="en" sz="1100"/>
              <a:t>The </a:t>
            </a:r>
            <a:r>
              <a:rPr b="1" lang="en" sz="1100"/>
              <a:t>box</a:t>
            </a:r>
            <a:r>
              <a:rPr lang="en" sz="1100"/>
              <a:t> shows where most of the wildfire sizes fall (between the 25th and 75th percentiles).</a:t>
            </a:r>
            <a:endParaRPr sz="1100"/>
          </a:p>
          <a:p>
            <a:pPr indent="-298450" lvl="0" marL="457200" rtl="0" algn="l">
              <a:lnSpc>
                <a:spcPct val="115000"/>
              </a:lnSpc>
              <a:spcBef>
                <a:spcPts val="0"/>
              </a:spcBef>
              <a:spcAft>
                <a:spcPts val="0"/>
              </a:spcAft>
              <a:buSzPts val="1100"/>
              <a:buChar char="●"/>
            </a:pPr>
            <a:r>
              <a:rPr lang="en" sz="1100"/>
              <a:t>The </a:t>
            </a:r>
            <a:r>
              <a:rPr b="1" lang="en" sz="1100"/>
              <a:t>whiskers</a:t>
            </a:r>
            <a:r>
              <a:rPr lang="en" sz="1100"/>
              <a:t> show the </a:t>
            </a:r>
            <a:r>
              <a:rPr b="1" lang="en" sz="1100"/>
              <a:t>range</a:t>
            </a:r>
            <a:r>
              <a:rPr lang="en" sz="1100"/>
              <a:t> of wildfire sizes, while </a:t>
            </a:r>
            <a:r>
              <a:rPr b="1" lang="en" sz="1100"/>
              <a:t>dots outside the whiskers</a:t>
            </a:r>
            <a:r>
              <a:rPr lang="en" sz="1100"/>
              <a:t> are </a:t>
            </a:r>
            <a:r>
              <a:rPr b="1" lang="en" sz="1100"/>
              <a:t>outliers</a:t>
            </a:r>
            <a:r>
              <a:rPr lang="en" sz="1100"/>
              <a:t>, representing unusually large wildfires.</a:t>
            </a:r>
            <a:endParaRPr sz="1100"/>
          </a:p>
          <a:p>
            <a:pPr indent="0" lvl="0" marL="0" rtl="0" algn="l">
              <a:lnSpc>
                <a:spcPct val="115000"/>
              </a:lnSpc>
              <a:spcBef>
                <a:spcPts val="1200"/>
              </a:spcBef>
              <a:spcAft>
                <a:spcPts val="0"/>
              </a:spcAft>
              <a:buNone/>
            </a:pPr>
            <a:r>
              <a:rPr lang="en" sz="1100"/>
              <a:t>In simple terms, this plot helps us understand the </a:t>
            </a:r>
            <a:r>
              <a:rPr b="1" lang="en" sz="1100"/>
              <a:t>usual size of wildfires</a:t>
            </a:r>
            <a:r>
              <a:rPr lang="en" sz="1100"/>
              <a:t> and highlights any </a:t>
            </a:r>
            <a:r>
              <a:rPr b="1" lang="en" sz="1100"/>
              <a:t>extremely large wildfires</a:t>
            </a:r>
            <a:r>
              <a:rPr lang="en" sz="1100"/>
              <a:t> that happened in 2024.</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